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309" r:id="rId3"/>
    <p:sldId id="310" r:id="rId4"/>
    <p:sldId id="311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0" r:id="rId24"/>
    <p:sldId id="308" r:id="rId25"/>
    <p:sldId id="289" r:id="rId26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79167" autoAdjust="0"/>
  </p:normalViewPr>
  <p:slideViewPr>
    <p:cSldViewPr snapToGrid="0">
      <p:cViewPr varScale="1">
        <p:scale>
          <a:sx n="116" d="100"/>
          <a:sy n="116" d="100"/>
        </p:scale>
        <p:origin x="312" y="96"/>
      </p:cViewPr>
      <p:guideLst/>
    </p:cSldViewPr>
  </p:slideViewPr>
  <p:outlineViewPr>
    <p:cViewPr>
      <p:scale>
        <a:sx n="33" d="100"/>
        <a:sy n="33" d="100"/>
      </p:scale>
      <p:origin x="0" y="-3550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F95488-F827-45B8-98C1-9A458E29970E}" type="datetimeFigureOut">
              <a:rPr lang="ru-RU" smtClean="0"/>
              <a:t>05.01.2025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9F893-1F8D-4FAF-93DB-103930D695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2048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/>
              <a:t>Преимущества ленивой загрузки: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Ускорение загрузки</a:t>
            </a:r>
            <a:r>
              <a:rPr lang="ru-RU" dirty="0"/>
              <a:t>: Меньший объем данных загружается при первом открытии страницы.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Снижение нагрузки на сеть</a:t>
            </a:r>
            <a:r>
              <a:rPr lang="ru-RU" dirty="0"/>
              <a:t>: Пользователь загружает только те ресурсы, которые ему нужны.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Удобство в больших приложениях</a:t>
            </a:r>
            <a:r>
              <a:rPr lang="ru-RU" dirty="0"/>
              <a:t>: Разделение кода позволяет упростить управление проектом.</a:t>
            </a:r>
          </a:p>
          <a:p>
            <a:r>
              <a:rPr lang="ru-RU" b="1" dirty="0"/>
              <a:t>Ограничения: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При ленивая загрузке компоненты загружаются только по мере необходимости, что может вызывать небольшую задержку перед отображением контента.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Требуется дополнительная обработка ошибок загрузки компонентов, чтобы избежать сбоев.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9F893-1F8D-4FAF-93DB-103930D695E8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3656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9F893-1F8D-4FAF-93DB-103930D695E8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2632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9F893-1F8D-4FAF-93DB-103930D695E8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0181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9F893-1F8D-4FAF-93DB-103930D695E8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942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Облож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8" descr="A blue circle with white text&#10;&#10;Description automatically generated with low confidence">
            <a:extLst>
              <a:ext uri="{FF2B5EF4-FFF2-40B4-BE49-F238E27FC236}">
                <a16:creationId xmlns:a16="http://schemas.microsoft.com/office/drawing/2014/main" id="{BA292C80-0DA8-194A-9A66-279048FA2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859" y="962173"/>
            <a:ext cx="886499" cy="886499"/>
          </a:xfrm>
          <a:prstGeom prst="rect">
            <a:avLst/>
          </a:prstGeom>
        </p:spPr>
      </p:pic>
      <p:cxnSp>
        <p:nvCxnSpPr>
          <p:cNvPr id="11" name="Straight Connector 48">
            <a:extLst>
              <a:ext uri="{FF2B5EF4-FFF2-40B4-BE49-F238E27FC236}">
                <a16:creationId xmlns:a16="http://schemas.microsoft.com/office/drawing/2014/main" id="{313EF906-5BAC-0141-A198-076E155DF9E2}"/>
              </a:ext>
            </a:extLst>
          </p:cNvPr>
          <p:cNvCxnSpPr>
            <a:cxnSpLocks/>
          </p:cNvCxnSpPr>
          <p:nvPr/>
        </p:nvCxnSpPr>
        <p:spPr>
          <a:xfrm>
            <a:off x="6090212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50">
            <a:extLst>
              <a:ext uri="{FF2B5EF4-FFF2-40B4-BE49-F238E27FC236}">
                <a16:creationId xmlns:a16="http://schemas.microsoft.com/office/drawing/2014/main" id="{61206A97-26F2-E646-8775-9928FEF465B5}"/>
              </a:ext>
            </a:extLst>
          </p:cNvPr>
          <p:cNvCxnSpPr>
            <a:cxnSpLocks/>
          </p:cNvCxnSpPr>
          <p:nvPr/>
        </p:nvCxnSpPr>
        <p:spPr>
          <a:xfrm>
            <a:off x="8642581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51">
            <a:extLst>
              <a:ext uri="{FF2B5EF4-FFF2-40B4-BE49-F238E27FC236}">
                <a16:creationId xmlns:a16="http://schemas.microsoft.com/office/drawing/2014/main" id="{28E0E5F6-C1CA-9B41-B1DB-6E4FB509084D}"/>
              </a:ext>
            </a:extLst>
          </p:cNvPr>
          <p:cNvCxnSpPr>
            <a:cxnSpLocks/>
          </p:cNvCxnSpPr>
          <p:nvPr/>
        </p:nvCxnSpPr>
        <p:spPr>
          <a:xfrm>
            <a:off x="11179047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Заголовок 15">
            <a:extLst>
              <a:ext uri="{FF2B5EF4-FFF2-40B4-BE49-F238E27FC236}">
                <a16:creationId xmlns:a16="http://schemas.microsoft.com/office/drawing/2014/main" id="{6007C52F-2E27-E24A-B9DC-AAAB052DB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7967" y="2404670"/>
            <a:ext cx="7634059" cy="1978323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4300" b="0" i="0" baseline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презентации</a:t>
            </a:r>
            <a:b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может быть набрано в две </a:t>
            </a:r>
            <a:b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или три строки (43 </a:t>
            </a:r>
            <a:r>
              <a:rPr lang="en-GB" sz="4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4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4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18109844-C2E7-354F-9C01-8834E4DCE37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4947" y="1187841"/>
            <a:ext cx="3848717" cy="43516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i="0">
                <a:latin typeface="HSE Sans" panose="02000000000000000000" pitchFamily="2" charset="0"/>
              </a:defRPr>
            </a:lvl1pPr>
            <a:lvl2pPr marL="457200" indent="0" algn="l">
              <a:buNone/>
              <a:defRPr sz="1600" b="0" i="0">
                <a:latin typeface="HSE Sans" panose="02000000000000000000" pitchFamily="2" charset="0"/>
              </a:defRPr>
            </a:lvl2pPr>
            <a:lvl3pPr marL="914400" indent="0" algn="l">
              <a:buNone/>
              <a:defRPr sz="1600" b="0" i="0">
                <a:latin typeface="HSE Sans" panose="02000000000000000000" pitchFamily="2" charset="0"/>
              </a:defRPr>
            </a:lvl3pPr>
            <a:lvl4pPr marL="1371600" indent="0" algn="l">
              <a:buNone/>
              <a:defRPr sz="1600" b="0" i="0">
                <a:latin typeface="HSE Sans" panose="02000000000000000000" pitchFamily="2" charset="0"/>
              </a:defRPr>
            </a:lvl4pPr>
            <a:lvl5pPr marL="1828800" indent="0" algn="l">
              <a:buNone/>
              <a:defRPr sz="1600" b="0" i="0">
                <a:latin typeface="HSE Sans" panose="02000000000000000000" pitchFamily="2" charset="0"/>
              </a:defRPr>
            </a:lvl5pPr>
          </a:lstStyle>
          <a:p>
            <a:r>
              <a:rPr lang="ru-RU" dirty="0">
                <a:latin typeface="HSE Sans" panose="02000000000000000000" pitchFamily="2" charset="0"/>
              </a:rPr>
              <a:t>Название факультета</a:t>
            </a:r>
            <a:br>
              <a:rPr lang="ru-RU" dirty="0">
                <a:latin typeface="HSE Sans" panose="02000000000000000000" pitchFamily="2" charset="0"/>
              </a:rPr>
            </a:br>
            <a:r>
              <a:rPr lang="ru-RU" dirty="0">
                <a:latin typeface="HSE Sans" panose="02000000000000000000" pitchFamily="2" charset="0"/>
              </a:rPr>
              <a:t>в две строки</a:t>
            </a:r>
            <a:r>
              <a:rPr lang="en-GB" dirty="0">
                <a:latin typeface="HSE Sans" panose="02000000000000000000" pitchFamily="2" charset="0"/>
              </a:rPr>
              <a:t> (16 </a:t>
            </a:r>
            <a:r>
              <a:rPr lang="en-GB" dirty="0" err="1">
                <a:latin typeface="HSE Sans" panose="02000000000000000000" pitchFamily="2" charset="0"/>
              </a:rPr>
              <a:t>pt</a:t>
            </a:r>
            <a:r>
              <a:rPr lang="en-GB" dirty="0">
                <a:latin typeface="HSE Sans" panose="02000000000000000000" pitchFamily="2" charset="0"/>
              </a:rPr>
              <a:t>)</a:t>
            </a:r>
            <a:endParaRPr lang="ru-RU" dirty="0">
              <a:latin typeface="HSE Sans" panose="02000000000000000000" pitchFamily="2" charset="0"/>
            </a:endParaRP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40A04329-C800-BB42-BFE0-7E3C68848D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59420" y="1173829"/>
            <a:ext cx="2278063" cy="463186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200" dirty="0">
                <a:latin typeface="HSE Sans" panose="02000000000000000000" pitchFamily="2" charset="0"/>
              </a:rPr>
            </a:br>
            <a:r>
              <a:rPr lang="ru-RU" sz="12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200" dirty="0">
                <a:latin typeface="HSE Sans" panose="02000000000000000000" pitchFamily="2" charset="0"/>
              </a:rPr>
              <a:t> (12pt)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98337931-3EC2-F348-99EA-860F4FFDC188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8786720" y="1173829"/>
            <a:ext cx="2217738" cy="463186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HSE Sans" panose="02000000000000000000" pitchFamily="2" charset="0"/>
              </a:rPr>
              <a:t>Москва</a:t>
            </a:r>
            <a:br>
              <a:rPr lang="ru-RU" sz="1200" dirty="0">
                <a:latin typeface="HSE Sans" panose="02000000000000000000" pitchFamily="2" charset="0"/>
              </a:rPr>
            </a:br>
            <a:r>
              <a:rPr lang="ru-RU" sz="1200" dirty="0">
                <a:latin typeface="HSE Sans" panose="02000000000000000000" pitchFamily="2" charset="0"/>
              </a:rPr>
              <a:t>2022</a:t>
            </a:r>
            <a:r>
              <a:rPr lang="en-GB" sz="1200" dirty="0">
                <a:latin typeface="HSE Sans" panose="02000000000000000000" pitchFamily="2" charset="0"/>
              </a:rPr>
              <a:t> (12pt)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EEA7A79B-D410-B44F-BF32-C3EAEFC20A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27967" y="4824914"/>
            <a:ext cx="7625267" cy="652860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dirty="0">
                <a:latin typeface="HSE Sans" panose="02000000000000000000" pitchFamily="2" charset="0"/>
              </a:rPr>
              <a:t>Если нужно больше места, то используйте подзаголовок</a:t>
            </a:r>
            <a:r>
              <a:rPr lang="en-GB" sz="1600" dirty="0">
                <a:latin typeface="HSE Sans" panose="02000000000000000000" pitchFamily="2" charset="0"/>
              </a:rPr>
              <a:t> (16 </a:t>
            </a:r>
            <a:r>
              <a:rPr lang="en-GB" sz="1600" dirty="0" err="1">
                <a:latin typeface="HSE Sans" panose="02000000000000000000" pitchFamily="2" charset="0"/>
              </a:rPr>
              <a:t>pt</a:t>
            </a:r>
            <a:r>
              <a:rPr lang="en-GB" sz="1600" dirty="0">
                <a:latin typeface="HSE Sans" panose="02000000000000000000" pitchFamily="2" charset="0"/>
              </a:rPr>
              <a:t>)</a:t>
            </a:r>
            <a:endParaRPr lang="ru-RU" sz="16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326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в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9328428E-0D3D-6E4B-BAC0-3F63BAF7D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86CF47C6-D972-9E44-A717-6848F3489399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412FEF63-77C0-7C4A-B9BE-4BC0EEEEB78C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C4F550E9-E979-284D-B65F-44E092DD9D02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39D099-B515-F343-BF7A-A95468DA3860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396B1F99-9711-C64F-A7C9-4F1D89E7F11D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9C21DFE9-C3B2-C54E-9275-7776355F73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5A73F99D-6D58-724E-ADB3-150D9B24F8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Текст 39">
            <a:extLst>
              <a:ext uri="{FF2B5EF4-FFF2-40B4-BE49-F238E27FC236}">
                <a16:creationId xmlns:a16="http://schemas.microsoft.com/office/drawing/2014/main" id="{7E89E360-BE39-5041-BAD6-C7B708340A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9" name="Заголовок 31">
            <a:extLst>
              <a:ext uri="{FF2B5EF4-FFF2-40B4-BE49-F238E27FC236}">
                <a16:creationId xmlns:a16="http://schemas.microsoft.com/office/drawing/2014/main" id="{1C20890C-BC1C-0745-9AF3-46700BA27C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9" y="1447790"/>
            <a:ext cx="432253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Дополнительная 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цветовая гамма</a:t>
            </a: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id="{CA2589F7-4500-024F-8E07-D726629A59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Для оформления графиков, таблиц, диаграмм могут потребоваться дополнительные цвета и вы совершенно правы, задавая вопрос, какие цвета использовать и где их взять. Мы предлагаем использовать палитру цветов Вышки для этих целей.</a:t>
            </a:r>
          </a:p>
        </p:txBody>
      </p:sp>
      <p:sp>
        <p:nvSpPr>
          <p:cNvPr id="21" name="Oval 5">
            <a:extLst>
              <a:ext uri="{FF2B5EF4-FFF2-40B4-BE49-F238E27FC236}">
                <a16:creationId xmlns:a16="http://schemas.microsoft.com/office/drawing/2014/main" id="{D2CA403A-98E7-6C42-8F44-30AB6622C802}"/>
              </a:ext>
            </a:extLst>
          </p:cNvPr>
          <p:cNvSpPr/>
          <p:nvPr/>
        </p:nvSpPr>
        <p:spPr>
          <a:xfrm>
            <a:off x="5392982" y="1447790"/>
            <a:ext cx="830997" cy="830997"/>
          </a:xfrm>
          <a:prstGeom prst="ellipse">
            <a:avLst/>
          </a:prstGeom>
          <a:solidFill>
            <a:srgbClr val="0E2D69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2" name="Oval 20">
            <a:extLst>
              <a:ext uri="{FF2B5EF4-FFF2-40B4-BE49-F238E27FC236}">
                <a16:creationId xmlns:a16="http://schemas.microsoft.com/office/drawing/2014/main" id="{42ABAA5D-E7AB-6E48-9D43-A48178C9BDD4}"/>
              </a:ext>
            </a:extLst>
          </p:cNvPr>
          <p:cNvSpPr/>
          <p:nvPr/>
        </p:nvSpPr>
        <p:spPr>
          <a:xfrm>
            <a:off x="6742925" y="1447790"/>
            <a:ext cx="830997" cy="830997"/>
          </a:xfrm>
          <a:prstGeom prst="ellipse">
            <a:avLst/>
          </a:prstGeom>
          <a:solidFill>
            <a:srgbClr val="234A9B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09F185A-8F67-9C42-A7C5-87E483F4FC19}"/>
              </a:ext>
            </a:extLst>
          </p:cNvPr>
          <p:cNvSpPr/>
          <p:nvPr/>
        </p:nvSpPr>
        <p:spPr>
          <a:xfrm>
            <a:off x="8092868" y="1447790"/>
            <a:ext cx="830997" cy="830997"/>
          </a:xfrm>
          <a:prstGeom prst="ellipse">
            <a:avLst/>
          </a:prstGeom>
          <a:solidFill>
            <a:srgbClr val="11A0D7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79AE0F6-4E37-6C4D-AF45-824EEE489A15}"/>
              </a:ext>
            </a:extLst>
          </p:cNvPr>
          <p:cNvSpPr/>
          <p:nvPr/>
        </p:nvSpPr>
        <p:spPr>
          <a:xfrm>
            <a:off x="9442811" y="1447790"/>
            <a:ext cx="830997" cy="830997"/>
          </a:xfrm>
          <a:prstGeom prst="ellipse">
            <a:avLst/>
          </a:prstGeom>
          <a:solidFill>
            <a:srgbClr val="029C6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5" name="Oval 26">
            <a:extLst>
              <a:ext uri="{FF2B5EF4-FFF2-40B4-BE49-F238E27FC236}">
                <a16:creationId xmlns:a16="http://schemas.microsoft.com/office/drawing/2014/main" id="{330C0EA4-7FD1-CE4D-AC95-8C484C5AC790}"/>
              </a:ext>
            </a:extLst>
          </p:cNvPr>
          <p:cNvSpPr/>
          <p:nvPr/>
        </p:nvSpPr>
        <p:spPr>
          <a:xfrm>
            <a:off x="10792754" y="1447790"/>
            <a:ext cx="830997" cy="830997"/>
          </a:xfrm>
          <a:prstGeom prst="ellipse">
            <a:avLst/>
          </a:prstGeom>
          <a:solidFill>
            <a:srgbClr val="EB681F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6" name="Oval 29">
            <a:extLst>
              <a:ext uri="{FF2B5EF4-FFF2-40B4-BE49-F238E27FC236}">
                <a16:creationId xmlns:a16="http://schemas.microsoft.com/office/drawing/2014/main" id="{4C53CF3D-7EFB-DF4F-8EA6-5644574E9AFB}"/>
              </a:ext>
            </a:extLst>
          </p:cNvPr>
          <p:cNvSpPr/>
          <p:nvPr/>
        </p:nvSpPr>
        <p:spPr>
          <a:xfrm>
            <a:off x="5392982" y="2708699"/>
            <a:ext cx="830997" cy="830997"/>
          </a:xfrm>
          <a:prstGeom prst="ellipse">
            <a:avLst/>
          </a:prstGeom>
          <a:solidFill>
            <a:srgbClr val="7D4EBA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7" name="Oval 33">
            <a:extLst>
              <a:ext uri="{FF2B5EF4-FFF2-40B4-BE49-F238E27FC236}">
                <a16:creationId xmlns:a16="http://schemas.microsoft.com/office/drawing/2014/main" id="{B42CE88A-E9A3-2A4E-BD50-EB37311F39EC}"/>
              </a:ext>
            </a:extLst>
          </p:cNvPr>
          <p:cNvSpPr/>
          <p:nvPr/>
        </p:nvSpPr>
        <p:spPr>
          <a:xfrm>
            <a:off x="6742925" y="2708699"/>
            <a:ext cx="830997" cy="830997"/>
          </a:xfrm>
          <a:prstGeom prst="ellipse">
            <a:avLst/>
          </a:prstGeom>
          <a:solidFill>
            <a:srgbClr val="E61F3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8" name="Oval 34">
            <a:extLst>
              <a:ext uri="{FF2B5EF4-FFF2-40B4-BE49-F238E27FC236}">
                <a16:creationId xmlns:a16="http://schemas.microsoft.com/office/drawing/2014/main" id="{B699EFDF-DB9D-3C4F-9D1F-461508017BDA}"/>
              </a:ext>
            </a:extLst>
          </p:cNvPr>
          <p:cNvSpPr/>
          <p:nvPr/>
        </p:nvSpPr>
        <p:spPr>
          <a:xfrm>
            <a:off x="8092868" y="2708699"/>
            <a:ext cx="830997" cy="830997"/>
          </a:xfrm>
          <a:prstGeom prst="ellipse">
            <a:avLst/>
          </a:prstGeom>
          <a:solidFill>
            <a:srgbClr val="FBBA0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9" name="Oval 35">
            <a:extLst>
              <a:ext uri="{FF2B5EF4-FFF2-40B4-BE49-F238E27FC236}">
                <a16:creationId xmlns:a16="http://schemas.microsoft.com/office/drawing/2014/main" id="{5DF3131C-EEA1-5446-B567-C9DA0A2A1AFF}"/>
              </a:ext>
            </a:extLst>
          </p:cNvPr>
          <p:cNvSpPr/>
          <p:nvPr/>
        </p:nvSpPr>
        <p:spPr>
          <a:xfrm>
            <a:off x="9442811" y="2708699"/>
            <a:ext cx="830997" cy="830997"/>
          </a:xfrm>
          <a:prstGeom prst="ellipse">
            <a:avLst/>
          </a:prstGeom>
          <a:solidFill>
            <a:srgbClr val="7DA0D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0" name="Oval 36">
            <a:extLst>
              <a:ext uri="{FF2B5EF4-FFF2-40B4-BE49-F238E27FC236}">
                <a16:creationId xmlns:a16="http://schemas.microsoft.com/office/drawing/2014/main" id="{6D03B317-B61D-2945-8C0A-A6EBD87ACD07}"/>
              </a:ext>
            </a:extLst>
          </p:cNvPr>
          <p:cNvSpPr/>
          <p:nvPr/>
        </p:nvSpPr>
        <p:spPr>
          <a:xfrm>
            <a:off x="10792754" y="2708699"/>
            <a:ext cx="830997" cy="830997"/>
          </a:xfrm>
          <a:prstGeom prst="ellipse">
            <a:avLst/>
          </a:prstGeom>
          <a:solidFill>
            <a:srgbClr val="47A0A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1" name="Oval 37">
            <a:extLst>
              <a:ext uri="{FF2B5EF4-FFF2-40B4-BE49-F238E27FC236}">
                <a16:creationId xmlns:a16="http://schemas.microsoft.com/office/drawing/2014/main" id="{9C0266F1-C0B7-624A-A873-5F2C8801E766}"/>
              </a:ext>
            </a:extLst>
          </p:cNvPr>
          <p:cNvSpPr/>
          <p:nvPr/>
        </p:nvSpPr>
        <p:spPr>
          <a:xfrm>
            <a:off x="5392982" y="3969609"/>
            <a:ext cx="830997" cy="830997"/>
          </a:xfrm>
          <a:prstGeom prst="ellipse">
            <a:avLst/>
          </a:prstGeom>
          <a:solidFill>
            <a:srgbClr val="EB8C3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2" name="Oval 38">
            <a:extLst>
              <a:ext uri="{FF2B5EF4-FFF2-40B4-BE49-F238E27FC236}">
                <a16:creationId xmlns:a16="http://schemas.microsoft.com/office/drawing/2014/main" id="{30C0C10E-388C-9843-8270-19D471BD3756}"/>
              </a:ext>
            </a:extLst>
          </p:cNvPr>
          <p:cNvSpPr/>
          <p:nvPr/>
        </p:nvSpPr>
        <p:spPr>
          <a:xfrm>
            <a:off x="6742925" y="3969609"/>
            <a:ext cx="830997" cy="830997"/>
          </a:xfrm>
          <a:prstGeom prst="ellipse">
            <a:avLst/>
          </a:prstGeom>
          <a:solidFill>
            <a:srgbClr val="96628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3" name="Oval 39">
            <a:extLst>
              <a:ext uri="{FF2B5EF4-FFF2-40B4-BE49-F238E27FC236}">
                <a16:creationId xmlns:a16="http://schemas.microsoft.com/office/drawing/2014/main" id="{87047EA3-79D2-8644-A568-E64AA1D7D370}"/>
              </a:ext>
            </a:extLst>
          </p:cNvPr>
          <p:cNvSpPr/>
          <p:nvPr/>
        </p:nvSpPr>
        <p:spPr>
          <a:xfrm>
            <a:off x="8092868" y="3969609"/>
            <a:ext cx="830997" cy="830997"/>
          </a:xfrm>
          <a:prstGeom prst="ellipse">
            <a:avLst/>
          </a:prstGeom>
          <a:solidFill>
            <a:srgbClr val="CD5A5A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4" name="Oval 40">
            <a:extLst>
              <a:ext uri="{FF2B5EF4-FFF2-40B4-BE49-F238E27FC236}">
                <a16:creationId xmlns:a16="http://schemas.microsoft.com/office/drawing/2014/main" id="{7F5D1C6B-4E6B-0346-A5DC-C511DB14EFD6}"/>
              </a:ext>
            </a:extLst>
          </p:cNvPr>
          <p:cNvSpPr/>
          <p:nvPr/>
        </p:nvSpPr>
        <p:spPr>
          <a:xfrm>
            <a:off x="9442811" y="3969609"/>
            <a:ext cx="830997" cy="830997"/>
          </a:xfrm>
          <a:prstGeom prst="ellipse">
            <a:avLst/>
          </a:prstGeom>
          <a:solidFill>
            <a:srgbClr val="FFD746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5" name="Oval 41">
            <a:extLst>
              <a:ext uri="{FF2B5EF4-FFF2-40B4-BE49-F238E27FC236}">
                <a16:creationId xmlns:a16="http://schemas.microsoft.com/office/drawing/2014/main" id="{EB421DBA-35DE-2C4F-A89E-27F0998EF4E8}"/>
              </a:ext>
            </a:extLst>
          </p:cNvPr>
          <p:cNvSpPr/>
          <p:nvPr/>
        </p:nvSpPr>
        <p:spPr>
          <a:xfrm>
            <a:off x="10792754" y="3969609"/>
            <a:ext cx="830997" cy="830997"/>
          </a:xfrm>
          <a:prstGeom prst="ellipse">
            <a:avLst/>
          </a:prstGeom>
          <a:solidFill>
            <a:srgbClr val="CDDDF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6" name="Oval 42">
            <a:extLst>
              <a:ext uri="{FF2B5EF4-FFF2-40B4-BE49-F238E27FC236}">
                <a16:creationId xmlns:a16="http://schemas.microsoft.com/office/drawing/2014/main" id="{081BD842-A9A1-5B44-81ED-A97BA390032B}"/>
              </a:ext>
            </a:extLst>
          </p:cNvPr>
          <p:cNvSpPr/>
          <p:nvPr/>
        </p:nvSpPr>
        <p:spPr>
          <a:xfrm>
            <a:off x="5392982" y="5249769"/>
            <a:ext cx="830997" cy="830997"/>
          </a:xfrm>
          <a:prstGeom prst="ellipse">
            <a:avLst/>
          </a:prstGeom>
          <a:solidFill>
            <a:srgbClr val="D7EBB4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7" name="Oval 43">
            <a:extLst>
              <a:ext uri="{FF2B5EF4-FFF2-40B4-BE49-F238E27FC236}">
                <a16:creationId xmlns:a16="http://schemas.microsoft.com/office/drawing/2014/main" id="{036EE7D2-A33A-434C-B272-C82E2CDD4D4D}"/>
              </a:ext>
            </a:extLst>
          </p:cNvPr>
          <p:cNvSpPr/>
          <p:nvPr/>
        </p:nvSpPr>
        <p:spPr>
          <a:xfrm>
            <a:off x="6742925" y="5249769"/>
            <a:ext cx="830997" cy="830997"/>
          </a:xfrm>
          <a:prstGeom prst="ellipse">
            <a:avLst/>
          </a:prstGeom>
          <a:solidFill>
            <a:srgbClr val="FFDC9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8" name="Oval 44">
            <a:extLst>
              <a:ext uri="{FF2B5EF4-FFF2-40B4-BE49-F238E27FC236}">
                <a16:creationId xmlns:a16="http://schemas.microsoft.com/office/drawing/2014/main" id="{7DD65DA4-F076-C242-813E-8C17DCABCCFB}"/>
              </a:ext>
            </a:extLst>
          </p:cNvPr>
          <p:cNvSpPr/>
          <p:nvPr/>
        </p:nvSpPr>
        <p:spPr>
          <a:xfrm>
            <a:off x="8092868" y="5249769"/>
            <a:ext cx="830997" cy="830997"/>
          </a:xfrm>
          <a:prstGeom prst="ellipse">
            <a:avLst/>
          </a:prstGeom>
          <a:solidFill>
            <a:srgbClr val="D7C3F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9" name="Oval 45">
            <a:extLst>
              <a:ext uri="{FF2B5EF4-FFF2-40B4-BE49-F238E27FC236}">
                <a16:creationId xmlns:a16="http://schemas.microsoft.com/office/drawing/2014/main" id="{8A44D99D-BF66-2848-B460-F59D8ECF5690}"/>
              </a:ext>
            </a:extLst>
          </p:cNvPr>
          <p:cNvSpPr/>
          <p:nvPr/>
        </p:nvSpPr>
        <p:spPr>
          <a:xfrm>
            <a:off x="9442811" y="5249769"/>
            <a:ext cx="830997" cy="830997"/>
          </a:xfrm>
          <a:prstGeom prst="ellipse">
            <a:avLst/>
          </a:prstGeom>
          <a:solidFill>
            <a:srgbClr val="F6C3C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40" name="Oval 46">
            <a:extLst>
              <a:ext uri="{FF2B5EF4-FFF2-40B4-BE49-F238E27FC236}">
                <a16:creationId xmlns:a16="http://schemas.microsoft.com/office/drawing/2014/main" id="{9B130CEB-3D74-B647-BA6B-32F7D70FD354}"/>
              </a:ext>
            </a:extLst>
          </p:cNvPr>
          <p:cNvSpPr/>
          <p:nvPr/>
        </p:nvSpPr>
        <p:spPr>
          <a:xfrm>
            <a:off x="10792754" y="5249769"/>
            <a:ext cx="830997" cy="830997"/>
          </a:xfrm>
          <a:prstGeom prst="ellipse">
            <a:avLst/>
          </a:prstGeom>
          <a:solidFill>
            <a:srgbClr val="FFF07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489100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чистый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id="{A7FA04E4-3213-8F41-B068-4DC281441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id="{938052A0-3DF0-DC47-B7E0-C20EF981C230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id="{8C6147F0-3CA1-264C-B2B2-F88597196943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62CDF50E-4D58-AF4A-ABFD-140AF88B3681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62171D1-2A5B-7A4A-9760-17CCE51B9802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id="{3C71A0C3-CD3E-0748-98E5-6B2507CAB296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id="{9856D01B-EC9A-6047-B7FB-D47084AB3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83E23342-AC91-354A-9A28-A14FF7BADC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id="{BB1CCE68-8F57-1A41-BC43-633D2EFC80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100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чист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5234703-C735-5D41-99C2-019C7EBECC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2F59B5-E815-AE43-BAE2-FA594BB42C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10809" y="2643809"/>
            <a:ext cx="1570383" cy="157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7027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FC5CC4-8800-47E4-A94E-44DD6E4318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F34F19B-0E0E-4AE9-9610-33DCFB72D5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75764F-D995-4B2E-8CF2-4E01B97B2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A9959-D2D5-4683-8E82-AB1C2E43766F}" type="datetimeFigureOut">
              <a:rPr lang="ru-RU" smtClean="0"/>
              <a:t>05.01.2025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D88458-A47C-4077-8AAC-9595759B8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5C9945-D6F2-42E3-93F3-6C46D90C3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C4AB-5BD9-4E3F-9505-9C293E704A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57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екст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Icon&#10;&#10;Description automatically generated">
            <a:extLst>
              <a:ext uri="{FF2B5EF4-FFF2-40B4-BE49-F238E27FC236}">
                <a16:creationId xmlns:a16="http://schemas.microsoft.com/office/drawing/2014/main" id="{4A1436AC-5F96-2A4F-BFC7-B3442083E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11" name="Straight Connector 19">
            <a:extLst>
              <a:ext uri="{FF2B5EF4-FFF2-40B4-BE49-F238E27FC236}">
                <a16:creationId xmlns:a16="http://schemas.microsoft.com/office/drawing/2014/main" id="{067DD2ED-246D-7D41-B51F-FED98BF873FD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1">
            <a:extLst>
              <a:ext uri="{FF2B5EF4-FFF2-40B4-BE49-F238E27FC236}">
                <a16:creationId xmlns:a16="http://schemas.microsoft.com/office/drawing/2014/main" id="{68E8C250-D449-A743-8975-B5BFB04D9744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5">
            <a:extLst>
              <a:ext uri="{FF2B5EF4-FFF2-40B4-BE49-F238E27FC236}">
                <a16:creationId xmlns:a16="http://schemas.microsoft.com/office/drawing/2014/main" id="{DD1C71CA-B883-AF42-959D-BCA5690AAA4B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4D3A12E-0E10-C441-81D2-C3C1EB6A0537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9" name="Straight Connector 59">
            <a:extLst>
              <a:ext uri="{FF2B5EF4-FFF2-40B4-BE49-F238E27FC236}">
                <a16:creationId xmlns:a16="http://schemas.microsoft.com/office/drawing/2014/main" id="{3447008E-4F3B-FC4E-B96D-3927FAE1ED17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61115A7A-23E5-E442-9551-F72F1CDA57B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4653" y="1447790"/>
            <a:ext cx="4325167" cy="4325107"/>
          </a:xfrm>
          <a:solidFill>
            <a:srgbClr val="D9D9D9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2800" dirty="0">
                <a:solidFill>
                  <a:schemeClr val="tx1"/>
                </a:solidFill>
                <a:latin typeface="HSE Sans" panose="02000000000000000000" pitchFamily="2" charset="0"/>
              </a:rPr>
              <a:t>Чтобы слайд не выглядел пустым, сюда можно поставить иллюстрацию или фотографию</a:t>
            </a:r>
            <a:endParaRPr lang="en-RU" sz="2800">
              <a:solidFill>
                <a:schemeClr val="tx1"/>
              </a:solidFill>
              <a:latin typeface="HSE Sans" panose="02000000000000000000" pitchFamily="2" charset="0"/>
            </a:endParaRPr>
          </a:p>
        </p:txBody>
      </p:sp>
      <p:sp>
        <p:nvSpPr>
          <p:cNvPr id="32" name="Заголовок 31">
            <a:extLst>
              <a:ext uri="{FF2B5EF4-FFF2-40B4-BE49-F238E27FC236}">
                <a16:creationId xmlns:a16="http://schemas.microsoft.com/office/drawing/2014/main" id="{9ED7AA97-D972-DF4F-B662-A65F2A544C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8" y="1447790"/>
            <a:ext cx="524556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69E35E54-2B19-7441-876F-1C6A84F4F15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7" y="2379663"/>
            <a:ext cx="5245561" cy="3393234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lvl="0"/>
            <a:r>
              <a:rPr lang="ru-RU" dirty="0"/>
              <a:t>Небольшие куски текста (13</a:t>
            </a:r>
            <a:r>
              <a:rPr lang="en-US" dirty="0" err="1"/>
              <a:t>pt</a:t>
            </a:r>
            <a:r>
              <a:rPr lang="en-US" dirty="0"/>
              <a:t>) </a:t>
            </a:r>
            <a:r>
              <a:rPr lang="ru-RU" dirty="0"/>
              <a:t>можно набирать в одну колонку, но не делайте колонку на всю ширину экрана. 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 Если у вас есть свободное пространство и вы считаете, что текст одинок и ему нужна компания, то поставьте рядом небольшое изображение, которое иллюстрирует ваш текст или дополняет его.</a:t>
            </a:r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id="{7FB4A275-856E-364D-8AA4-2071AADC6AA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58FBA0EA-8BE0-A643-B258-4E5C3446717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41" name="Текст 39">
            <a:extLst>
              <a:ext uri="{FF2B5EF4-FFF2-40B4-BE49-F238E27FC236}">
                <a16:creationId xmlns:a16="http://schemas.microsoft.com/office/drawing/2014/main" id="{0BEC062F-1BEB-DE4C-B7EE-C552C9D45F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184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екст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FDC66DB8-29BC-5940-A721-40F100214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DE27C859-478F-3648-8A9D-2C85DBDCAC09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58EA1144-CFD8-1D47-B430-7014F576043B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96EDC73C-5A3C-014E-8E52-04CAFCA9B20B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5E88681-53A8-3B45-B80A-372EDFB53883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EDA7D8BF-DF37-704F-B77F-7E40752ACE25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5026DBD8-54A3-1446-9D3B-BA2B3846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E8AA3569-5054-7D47-AB14-BCFB0440D0A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Заголовок 31">
            <a:extLst>
              <a:ext uri="{FF2B5EF4-FFF2-40B4-BE49-F238E27FC236}">
                <a16:creationId xmlns:a16="http://schemas.microsoft.com/office/drawing/2014/main" id="{76942483-EB13-0A4B-8060-DB65024C29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66FAD63B-F743-0F47-BBE3-D773176670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7" y="2379663"/>
            <a:ext cx="11057971" cy="3745092"/>
          </a:xfrm>
        </p:spPr>
        <p:txBody>
          <a:bodyPr lIns="0" tIns="0" rIns="0" numCol="3" spcCol="25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300" dirty="0">
                <a:latin typeface="HSE Sans" panose="02000000000000000000" pitchFamily="2" charset="0"/>
              </a:rPr>
              <a:t>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</a:t>
            </a:r>
          </a:p>
        </p:txBody>
      </p:sp>
      <p:sp>
        <p:nvSpPr>
          <p:cNvPr id="18" name="Текст 39">
            <a:extLst>
              <a:ext uri="{FF2B5EF4-FFF2-40B4-BE49-F238E27FC236}">
                <a16:creationId xmlns:a16="http://schemas.microsoft.com/office/drawing/2014/main" id="{8A048480-30C9-044E-8C2E-0F67398FEE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587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екст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0E78CA68-7A0C-CF41-9AC6-A547FB9EC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45DC512A-A23B-B24D-A1F6-6793976867CF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21F91649-DF0F-5F45-A43B-2CED9ACDD049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3137B760-1A50-1845-B7F2-1EF31C71C72B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5ECCF8F-5855-7943-B503-5573887A534D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FB81B23D-CDD8-E64C-9887-3540F7EE1C4B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C2D710AE-3CBE-5940-A7EB-F96132E659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FCC5A33D-0A3C-F140-B745-367744A5F3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5163BE0A-A745-414A-AF21-D968BD69D2D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lvl="0"/>
            <a:r>
              <a:rPr lang="ru-RU" dirty="0"/>
              <a:t>Небольшие куски текста (13</a:t>
            </a:r>
            <a:r>
              <a:rPr lang="en-US" dirty="0" err="1"/>
              <a:t>pt</a:t>
            </a:r>
            <a:r>
              <a:rPr lang="en-US" dirty="0"/>
              <a:t>) </a:t>
            </a:r>
            <a:r>
              <a:rPr lang="ru-RU" dirty="0"/>
              <a:t>можно набирать в одну колонку, но не делайте колонку на всю ширину экрана. 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 Если у вас есть свободное пространство и вы считаете, что текст одинок и ему нужна компания, то поставьте рядом небольшое изображение, которое иллюстрирует ваш текст или дополняет его.</a:t>
            </a: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id="{B3D47CF6-5FC1-2346-8894-A7CC39063DE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CD14B8F3-89C2-9F45-809E-D1EAF85AC5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9892" y="2379663"/>
            <a:ext cx="5383968" cy="3451794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3200" dirty="0">
                <a:solidFill>
                  <a:srgbClr val="102D69"/>
                </a:solidFill>
                <a:latin typeface="HSE Sans" panose="02000000000000000000" pitchFamily="2" charset="0"/>
              </a:rPr>
              <a:t>Небольшую фразу, с важной информацией, можно выделить, набрав ее более крупным кеглем, чем обычный  текст. Делать это часто не рекомендуется.</a:t>
            </a:r>
          </a:p>
          <a:p>
            <a:pPr lvl="0"/>
            <a:endParaRPr lang="ru-RU" dirty="0"/>
          </a:p>
        </p:txBody>
      </p:sp>
      <p:sp>
        <p:nvSpPr>
          <p:cNvPr id="24" name="Текст 39">
            <a:extLst>
              <a:ext uri="{FF2B5EF4-FFF2-40B4-BE49-F238E27FC236}">
                <a16:creationId xmlns:a16="http://schemas.microsoft.com/office/drawing/2014/main" id="{3BE4279A-8109-B244-B721-18F10C696B1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5" name="Заголовок 31">
            <a:extLst>
              <a:ext uri="{FF2B5EF4-FFF2-40B4-BE49-F238E27FC236}">
                <a16:creationId xmlns:a16="http://schemas.microsoft.com/office/drawing/2014/main" id="{B32DC3D4-97A5-3E4F-A29B-422D5E3129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168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График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9E89D752-CAC6-0943-9A3D-4C52DBF50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64D89E64-93BB-044D-B3D4-8F2679C5CA4C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D0C3B169-866D-C645-AF76-00F8C2A97E9B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FDDF48AB-D8AE-0E42-A544-8EA5B8744778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6DF89EC-1E7C-3B40-85F4-6D19A7D29AC7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019D6862-BD52-734D-9E19-38C147CA2D29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A9BD5ADD-B3F2-C342-82F7-83683F040D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4F15CBC0-FC8B-744E-95A7-C9863CDC31B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Текст 39">
            <a:extLst>
              <a:ext uri="{FF2B5EF4-FFF2-40B4-BE49-F238E27FC236}">
                <a16:creationId xmlns:a16="http://schemas.microsoft.com/office/drawing/2014/main" id="{BC3B54AA-A0BD-E646-B3B7-C0E724D26D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Заголовок 31">
            <a:extLst>
              <a:ext uri="{FF2B5EF4-FFF2-40B4-BE49-F238E27FC236}">
                <a16:creationId xmlns:a16="http://schemas.microsoft.com/office/drawing/2014/main" id="{B3F16318-C9C3-B948-A508-4BC53D0B7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9" y="1447790"/>
            <a:ext cx="432253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23B3E5FB-BBCE-4149-AD9A-8CAB06CC9F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658542D3-7E45-6E46-8039-27C4C43DD6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1" name="Диаграмма 7">
            <a:extLst>
              <a:ext uri="{FF2B5EF4-FFF2-40B4-BE49-F238E27FC236}">
                <a16:creationId xmlns:a16="http://schemas.microsoft.com/office/drawing/2014/main" id="{57965DCA-4776-7546-97FD-A69317A34CF2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272097" y="1447790"/>
            <a:ext cx="6371768" cy="4289457"/>
          </a:xfrm>
        </p:spPr>
        <p:txBody>
          <a:bodyPr/>
          <a:lstStyle/>
          <a:p>
            <a:r>
              <a:rPr lang="ru-RU"/>
              <a:t>Вставка диаграммы</a:t>
            </a:r>
          </a:p>
        </p:txBody>
      </p:sp>
    </p:spTree>
    <p:extLst>
      <p:ext uri="{BB962C8B-B14F-4D97-AF65-F5344CB8AC3E}">
        <p14:creationId xmlns:p14="http://schemas.microsoft.com/office/powerpoint/2010/main" val="412926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График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id="{11D7C3EB-CCEB-E142-9753-8B2D75A0A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id="{527C9F89-51CC-D243-9351-73AB081DB944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id="{F09EE119-6C80-E846-95F9-BB3907664128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6C0A681B-44BF-6A46-98D8-483EF13B9114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65A5D7C-EB12-9D4D-A99A-4B26C81B7387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id="{D4C3D74D-BE91-9547-ADCA-ACCE93C18789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id="{3E0AB43B-5E98-6042-A282-C61E0C5A37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7388A8DF-D130-5445-A3F8-F96E1202BA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id="{02CBC466-1703-7541-94E4-AC76F4E6D93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id="{5812BF3C-1D24-3640-84D2-BFFCA525AE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1" name="Диаграмма 7">
            <a:extLst>
              <a:ext uri="{FF2B5EF4-FFF2-40B4-BE49-F238E27FC236}">
                <a16:creationId xmlns:a16="http://schemas.microsoft.com/office/drawing/2014/main" id="{BCBBDD44-9DC9-F74E-979F-120A7BBD4EE1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272097" y="1447790"/>
            <a:ext cx="6371768" cy="4289457"/>
          </a:xfrm>
        </p:spPr>
        <p:txBody>
          <a:bodyPr/>
          <a:lstStyle/>
          <a:p>
            <a:r>
              <a:rPr lang="ru-RU"/>
              <a:t>Вставка диаграммы</a:t>
            </a:r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7C68DF7B-E804-E44B-83DF-5DC36AF76F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8" y="1447064"/>
            <a:ext cx="4322762" cy="703205"/>
          </a:xfrm>
        </p:spPr>
        <p:txBody>
          <a:bodyPr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графика. Обратите внимание, что название графика набирается меньшим кеглем, чем заголовок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 (16pt)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8" name="Текст 35">
            <a:extLst>
              <a:ext uri="{FF2B5EF4-FFF2-40B4-BE49-F238E27FC236}">
                <a16:creationId xmlns:a16="http://schemas.microsoft.com/office/drawing/2014/main" id="{89E931D8-2901-A54D-86EA-096E47B818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608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фры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Icon&#10;&#10;Description automatically generated">
            <a:extLst>
              <a:ext uri="{FF2B5EF4-FFF2-40B4-BE49-F238E27FC236}">
                <a16:creationId xmlns:a16="http://schemas.microsoft.com/office/drawing/2014/main" id="{E9A64721-E55E-8749-B29E-51DD89559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7" name="Straight Connector 19">
            <a:extLst>
              <a:ext uri="{FF2B5EF4-FFF2-40B4-BE49-F238E27FC236}">
                <a16:creationId xmlns:a16="http://schemas.microsoft.com/office/drawing/2014/main" id="{B0C162B7-B84F-874A-960E-31F512518C6E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">
            <a:extLst>
              <a:ext uri="{FF2B5EF4-FFF2-40B4-BE49-F238E27FC236}">
                <a16:creationId xmlns:a16="http://schemas.microsoft.com/office/drawing/2014/main" id="{1CB321BB-9FE3-294F-85D8-AA7DC75CA4AF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5">
            <a:extLst>
              <a:ext uri="{FF2B5EF4-FFF2-40B4-BE49-F238E27FC236}">
                <a16:creationId xmlns:a16="http://schemas.microsoft.com/office/drawing/2014/main" id="{0A610A45-8712-8A45-AFB3-931CF468EC32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0460EF6-ECAD-8941-8132-1B3E005D6067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1" name="Straight Connector 59">
            <a:extLst>
              <a:ext uri="{FF2B5EF4-FFF2-40B4-BE49-F238E27FC236}">
                <a16:creationId xmlns:a16="http://schemas.microsoft.com/office/drawing/2014/main" id="{41AE56A2-5FAA-FD44-AE1A-338E1E304184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Текст 37">
            <a:extLst>
              <a:ext uri="{FF2B5EF4-FFF2-40B4-BE49-F238E27FC236}">
                <a16:creationId xmlns:a16="http://schemas.microsoft.com/office/drawing/2014/main" id="{D9986185-6D5E-FD48-A5CA-AF2D5B58A3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3" name="Текст 39">
            <a:extLst>
              <a:ext uri="{FF2B5EF4-FFF2-40B4-BE49-F238E27FC236}">
                <a16:creationId xmlns:a16="http://schemas.microsoft.com/office/drawing/2014/main" id="{5DBFD327-E3A8-944A-AABF-7D813AD0F1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D206FCE0-05C3-2C45-A7D6-1FC287C017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Заголовок 31">
            <a:extLst>
              <a:ext uri="{FF2B5EF4-FFF2-40B4-BE49-F238E27FC236}">
                <a16:creationId xmlns:a16="http://schemas.microsoft.com/office/drawing/2014/main" id="{3B28B62E-5EE9-834C-9BB6-BD66079B81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4" name="Текст 35">
            <a:extLst>
              <a:ext uri="{FF2B5EF4-FFF2-40B4-BE49-F238E27FC236}">
                <a16:creationId xmlns:a16="http://schemas.microsoft.com/office/drawing/2014/main" id="{621215DE-C1FD-2B4C-B236-AF679CF906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5076" y="4103994"/>
            <a:ext cx="2758143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5" name="Текст 35">
            <a:extLst>
              <a:ext uri="{FF2B5EF4-FFF2-40B4-BE49-F238E27FC236}">
                <a16:creationId xmlns:a16="http://schemas.microsoft.com/office/drawing/2014/main" id="{8BC2F90D-0CE0-574C-A7C1-EAA3E6F1AB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47007" y="4103994"/>
            <a:ext cx="2757612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6" name="Текст 35">
            <a:extLst>
              <a:ext uri="{FF2B5EF4-FFF2-40B4-BE49-F238E27FC236}">
                <a16:creationId xmlns:a16="http://schemas.microsoft.com/office/drawing/2014/main" id="{239E188B-2696-8A48-9F8A-36223EEF61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18938" y="4103994"/>
            <a:ext cx="2757612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379BF4C6-F899-294C-B88E-8363AFBEEC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076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152</a:t>
            </a:r>
            <a:endParaRPr lang="ru-RU" dirty="0"/>
          </a:p>
        </p:txBody>
      </p:sp>
      <p:sp>
        <p:nvSpPr>
          <p:cNvPr id="29" name="Текст 27">
            <a:extLst>
              <a:ext uri="{FF2B5EF4-FFF2-40B4-BE49-F238E27FC236}">
                <a16:creationId xmlns:a16="http://schemas.microsoft.com/office/drawing/2014/main" id="{DE7F352B-F6D9-B545-A835-443A55956E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47007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95</a:t>
            </a:r>
            <a:endParaRPr lang="ru-RU" dirty="0"/>
          </a:p>
        </p:txBody>
      </p:sp>
      <p:sp>
        <p:nvSpPr>
          <p:cNvPr id="30" name="Текст 27">
            <a:extLst>
              <a:ext uri="{FF2B5EF4-FFF2-40B4-BE49-F238E27FC236}">
                <a16:creationId xmlns:a16="http://schemas.microsoft.com/office/drawing/2014/main" id="{D1D5AF9F-C1B0-7842-8789-1DB8963D98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18938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284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55099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аблица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5425806-16DD-844E-927C-26E7143A9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6" name="Straight Connector 19">
            <a:extLst>
              <a:ext uri="{FF2B5EF4-FFF2-40B4-BE49-F238E27FC236}">
                <a16:creationId xmlns:a16="http://schemas.microsoft.com/office/drawing/2014/main" id="{479746FF-3282-DF46-9D7C-D80431604A55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21">
            <a:extLst>
              <a:ext uri="{FF2B5EF4-FFF2-40B4-BE49-F238E27FC236}">
                <a16:creationId xmlns:a16="http://schemas.microsoft.com/office/drawing/2014/main" id="{51B44297-B0E7-D74D-B291-D39A0D468B42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5">
            <a:extLst>
              <a:ext uri="{FF2B5EF4-FFF2-40B4-BE49-F238E27FC236}">
                <a16:creationId xmlns:a16="http://schemas.microsoft.com/office/drawing/2014/main" id="{0EA4A057-F0CB-E04F-B472-4A1ABFB64C66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64502F5-56EE-354B-A3B1-E79F8B005172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0" name="Straight Connector 59">
            <a:extLst>
              <a:ext uri="{FF2B5EF4-FFF2-40B4-BE49-F238E27FC236}">
                <a16:creationId xmlns:a16="http://schemas.microsoft.com/office/drawing/2014/main" id="{A80E0956-5C10-CC40-A426-CBD2E0C4158E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Текст 37">
            <a:extLst>
              <a:ext uri="{FF2B5EF4-FFF2-40B4-BE49-F238E27FC236}">
                <a16:creationId xmlns:a16="http://schemas.microsoft.com/office/drawing/2014/main" id="{6EC59AAD-5962-8D49-BF4D-7DA5D57307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2" name="Текст 39">
            <a:extLst>
              <a:ext uri="{FF2B5EF4-FFF2-40B4-BE49-F238E27FC236}">
                <a16:creationId xmlns:a16="http://schemas.microsoft.com/office/drawing/2014/main" id="{49041ACC-EEF4-D34B-A7DE-87B1AF2ED38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BF93B2CC-81A4-0943-AF6C-C8657679299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22">
            <a:extLst>
              <a:ext uri="{FF2B5EF4-FFF2-40B4-BE49-F238E27FC236}">
                <a16:creationId xmlns:a16="http://schemas.microsoft.com/office/drawing/2014/main" id="{51340CB4-0355-3640-A212-F684523CD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7" y="1447065"/>
            <a:ext cx="11058065" cy="30777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таблицы. Обратите внимание, что название графика набирается меньшим кеглем, чем заголовок (16</a:t>
            </a:r>
            <a:r>
              <a:rPr lang="en-GB" sz="16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8C6F2EA4-CEDC-324C-9C06-8713118041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788" y="5739189"/>
            <a:ext cx="6824303" cy="703205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300" b="0" dirty="0">
                <a:ln>
                  <a:noFill/>
                </a:ln>
                <a:latin typeface="HSE Sans" panose="02000000000000000000" pitchFamily="2" charset="0"/>
              </a:rPr>
              <a:t>Мы рекомендуем очень аккуратно использовать жирное начертание, старайтесь выделять жирным самое важное. </a:t>
            </a:r>
            <a:r>
              <a:rPr lang="ru-RU" sz="1300" dirty="0">
                <a:latin typeface="HSE Sans" panose="02000000000000000000" pitchFamily="2" charset="0"/>
              </a:rPr>
              <a:t>Также старайтесь не использовать выделение жирным начертанием вместе с заливкой ячеек каким-либо цветом, достаточно и одного акцента.</a:t>
            </a:r>
            <a:endParaRPr lang="en-RU" sz="1300" b="0">
              <a:ln>
                <a:noFill/>
              </a:ln>
              <a:latin typeface="HSE Sans" panose="02000000000000000000" pitchFamily="2" charset="0"/>
            </a:endParaRPr>
          </a:p>
        </p:txBody>
      </p:sp>
      <p:sp>
        <p:nvSpPr>
          <p:cNvPr id="19" name="Таблица 18">
            <a:extLst>
              <a:ext uri="{FF2B5EF4-FFF2-40B4-BE49-F238E27FC236}">
                <a16:creationId xmlns:a16="http://schemas.microsoft.com/office/drawing/2014/main" id="{7B291085-A9B9-D842-B1A7-96258FAF012C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585787" y="1984076"/>
            <a:ext cx="11058527" cy="3519576"/>
          </a:xfrm>
        </p:spPr>
        <p:txBody>
          <a:bodyPr/>
          <a:lstStyle/>
          <a:p>
            <a:r>
              <a:rPr lang="ru-RU"/>
              <a:t>Вставка таблицы</a:t>
            </a:r>
          </a:p>
        </p:txBody>
      </p:sp>
    </p:spTree>
    <p:extLst>
      <p:ext uri="{BB962C8B-B14F-4D97-AF65-F5344CB8AC3E}">
        <p14:creationId xmlns:p14="http://schemas.microsoft.com/office/powerpoint/2010/main" val="639338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аблица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id="{259ABC72-D738-1143-BF2A-D85AE9A4F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id="{237A1E42-2FC3-8841-8C41-992C5BC2368D}"/>
              </a:ext>
            </a:extLst>
          </p:cNvPr>
          <p:cNvCxnSpPr>
            <a:cxnSpLocks/>
          </p:cNvCxnSpPr>
          <p:nvPr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id="{47503EA0-3883-E24D-9EB8-7B6175182929}"/>
              </a:ext>
            </a:extLst>
          </p:cNvPr>
          <p:cNvCxnSpPr>
            <a:cxnSpLocks/>
          </p:cNvCxnSpPr>
          <p:nvPr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E0144DF2-9891-324D-B34E-AFA025FBCBF9}"/>
              </a:ext>
            </a:extLst>
          </p:cNvPr>
          <p:cNvCxnSpPr>
            <a:cxnSpLocks/>
          </p:cNvCxnSpPr>
          <p:nvPr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3F65D6-1072-F140-B6A5-758D7B595A92}"/>
              </a:ext>
            </a:extLst>
          </p:cNvPr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id="{5F1F09D4-22FA-7B4B-9488-F8FDDCC2D447}"/>
              </a:ext>
            </a:extLst>
          </p:cNvPr>
          <p:cNvCxnSpPr>
            <a:cxnSpLocks/>
          </p:cNvCxnSpPr>
          <p:nvPr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id="{44D0326E-FD7A-3541-A998-62A1C30E27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279CCCA0-F959-5245-8321-106D3C5E83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id="{8B839C6B-8494-8841-9714-4C8F710F84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8" name="Текст 22">
            <a:extLst>
              <a:ext uri="{FF2B5EF4-FFF2-40B4-BE49-F238E27FC236}">
                <a16:creationId xmlns:a16="http://schemas.microsoft.com/office/drawing/2014/main" id="{4D940599-2B77-CE47-91E6-CDB51ADE1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7" y="1447064"/>
            <a:ext cx="7617877" cy="53701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таблицы. Обратите внимание, что название графика набирается меньшим кеглем, чем заголовок (16</a:t>
            </a:r>
            <a:r>
              <a:rPr lang="en-GB" sz="16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9" name="Текст 16">
            <a:extLst>
              <a:ext uri="{FF2B5EF4-FFF2-40B4-BE49-F238E27FC236}">
                <a16:creationId xmlns:a16="http://schemas.microsoft.com/office/drawing/2014/main" id="{A7333712-9DED-4F4B-B209-2F13075EDB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788" y="5739189"/>
            <a:ext cx="6824303" cy="703205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300" b="0" dirty="0">
                <a:ln>
                  <a:noFill/>
                </a:ln>
                <a:latin typeface="HSE Sans" panose="02000000000000000000" pitchFamily="2" charset="0"/>
              </a:rPr>
              <a:t>Мы рекомендуем очень аккуратно использовать жирное начертание, старайтесь выделять жирным самое важное. </a:t>
            </a:r>
            <a:r>
              <a:rPr lang="ru-RU" sz="1300" dirty="0">
                <a:latin typeface="HSE Sans" panose="02000000000000000000" pitchFamily="2" charset="0"/>
              </a:rPr>
              <a:t>Также старайтесь не использовать выделение жирным начертанием вместе с заливкой ячеек каким-либо цветом, достаточно и одного акцента.</a:t>
            </a:r>
            <a:endParaRPr lang="en-RU" sz="1300" b="0">
              <a:ln>
                <a:noFill/>
              </a:ln>
              <a:latin typeface="HSE Sans" panose="02000000000000000000" pitchFamily="2" charset="0"/>
            </a:endParaRPr>
          </a:p>
        </p:txBody>
      </p:sp>
      <p:sp>
        <p:nvSpPr>
          <p:cNvPr id="20" name="Таблица 18">
            <a:extLst>
              <a:ext uri="{FF2B5EF4-FFF2-40B4-BE49-F238E27FC236}">
                <a16:creationId xmlns:a16="http://schemas.microsoft.com/office/drawing/2014/main" id="{DD467C42-8209-B740-8419-DBB6A6F7D5EE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585787" y="2208362"/>
            <a:ext cx="7617895" cy="3295290"/>
          </a:xfrm>
        </p:spPr>
        <p:txBody>
          <a:bodyPr/>
          <a:lstStyle/>
          <a:p>
            <a:r>
              <a:rPr lang="ru-RU"/>
              <a:t>Вставка таблицы</a:t>
            </a:r>
          </a:p>
        </p:txBody>
      </p:sp>
      <p:sp>
        <p:nvSpPr>
          <p:cNvPr id="21" name="Текст 35">
            <a:extLst>
              <a:ext uri="{FF2B5EF4-FFF2-40B4-BE49-F238E27FC236}">
                <a16:creationId xmlns:a16="http://schemas.microsoft.com/office/drawing/2014/main" id="{B4309850-76EA-224C-A9E2-B6BBDBF99D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86807" y="2208363"/>
            <a:ext cx="2930666" cy="2570672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182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F8FDE-7383-E947-8568-FF6B7A776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E6541-45CA-8B42-98B4-D42737B85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0645B-C5D9-8544-BBF2-E4A13F8E4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8A9959-D2D5-4683-8E82-AB1C2E43766F}" type="datetimeFigureOut">
              <a:rPr lang="ru-RU" smtClean="0"/>
              <a:t>05.01.2025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2289-7F57-544F-95EE-F8B2E1062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C5F56-F795-5643-ABE3-DDED21869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3C4AB-5BD9-4E3F-9505-9C293E704A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485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DB93DCE4-5FBC-4899-B3A0-7D2CA8298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State-management React-</a:t>
            </a:r>
            <a:r>
              <a:rPr lang="ru-RU" sz="3600" dirty="0"/>
              <a:t>приложения</a:t>
            </a:r>
            <a:br>
              <a:rPr lang="ru-RU" sz="3600" dirty="0"/>
            </a:br>
            <a:r>
              <a:rPr lang="en-US" sz="3600" dirty="0"/>
              <a:t>SPA</a:t>
            </a:r>
            <a:br>
              <a:rPr lang="en-US" sz="3600" dirty="0"/>
            </a:br>
            <a:r>
              <a:rPr lang="ru-RU" sz="3600" dirty="0"/>
              <a:t>Маршрутизация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583CC57-4094-4CAC-9B28-504D07D7B6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6B911799-8889-452A-82F3-359D81F61D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C8286DA0-33B6-40E1-B7D3-84856E885924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ru-RU" dirty="0"/>
              <a:t>Москва</a:t>
            </a:r>
          </a:p>
          <a:p>
            <a:r>
              <a:rPr lang="ru-RU" dirty="0"/>
              <a:t>2025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16F89695-88EB-4BE7-9927-DBAE719F1A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numCol="2">
            <a:norm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0520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Промежуточные функции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2016976"/>
            <a:ext cx="4258664" cy="3393234"/>
          </a:xfrm>
        </p:spPr>
        <p:txBody>
          <a:bodyPr>
            <a:normAutofit/>
          </a:bodyPr>
          <a:lstStyle/>
          <a:p>
            <a:r>
              <a:rPr lang="ru-RU" b="1" dirty="0" err="1"/>
              <a:t>Мидлвары</a:t>
            </a:r>
            <a:r>
              <a:rPr lang="ru-RU" dirty="0"/>
              <a:t> (</a:t>
            </a:r>
            <a:r>
              <a:rPr lang="ru-RU" dirty="0" err="1"/>
              <a:t>middlewares</a:t>
            </a:r>
            <a:r>
              <a:rPr lang="ru-RU" dirty="0"/>
              <a:t>) в </a:t>
            </a:r>
            <a:r>
              <a:rPr lang="ru-RU" dirty="0" err="1"/>
              <a:t>Redux</a:t>
            </a:r>
            <a:r>
              <a:rPr lang="ru-RU" dirty="0"/>
              <a:t> </a:t>
            </a:r>
            <a:r>
              <a:rPr lang="ru-RU" dirty="0" err="1"/>
              <a:t>Toolkit</a:t>
            </a:r>
            <a:r>
              <a:rPr lang="ru-RU" dirty="0"/>
              <a:t> обрабатывают действия (</a:t>
            </a:r>
            <a:r>
              <a:rPr lang="ru-RU" dirty="0" err="1"/>
              <a:t>actions</a:t>
            </a:r>
            <a:r>
              <a:rPr lang="ru-RU" dirty="0"/>
              <a:t>) между моментом их отправки (</a:t>
            </a:r>
            <a:r>
              <a:rPr lang="ru-RU" dirty="0" err="1"/>
              <a:t>dispatch</a:t>
            </a:r>
            <a:r>
              <a:rPr lang="ru-RU" dirty="0"/>
              <a:t>) и передачей </a:t>
            </a:r>
            <a:r>
              <a:rPr lang="ru-RU" dirty="0" err="1"/>
              <a:t>редьюсерам</a:t>
            </a:r>
            <a:r>
              <a:rPr lang="ru-RU" dirty="0"/>
              <a:t>. Это позволяет добавлять функциональность, такую как логирование, обработка ошибок, или выполнение асинхронных операций.</a:t>
            </a:r>
            <a:endParaRPr lang="en-US" dirty="0"/>
          </a:p>
          <a:p>
            <a:r>
              <a:rPr lang="ru-RU" dirty="0" err="1"/>
              <a:t>Redux</a:t>
            </a:r>
            <a:r>
              <a:rPr lang="ru-RU" dirty="0"/>
              <a:t> </a:t>
            </a:r>
            <a:r>
              <a:rPr lang="ru-RU" dirty="0" err="1"/>
              <a:t>Toolkit</a:t>
            </a:r>
            <a:r>
              <a:rPr lang="ru-RU" dirty="0"/>
              <a:t> автоматически включает несколько </a:t>
            </a:r>
            <a:r>
              <a:rPr lang="ru-RU" dirty="0" err="1"/>
              <a:t>мидлваров</a:t>
            </a:r>
            <a:r>
              <a:rPr lang="ru-RU" dirty="0"/>
              <a:t>, например </a:t>
            </a:r>
            <a:r>
              <a:rPr lang="en-US" dirty="0"/>
              <a:t>redux-logger</a:t>
            </a:r>
            <a:r>
              <a:rPr lang="ru-RU" dirty="0"/>
              <a:t> для логирования обработки событий. Дефолтные </a:t>
            </a:r>
            <a:r>
              <a:rPr lang="ru-RU" dirty="0" err="1"/>
              <a:t>мидлвары</a:t>
            </a:r>
            <a:r>
              <a:rPr lang="ru-RU" dirty="0"/>
              <a:t> добавляются в </a:t>
            </a:r>
            <a:r>
              <a:rPr lang="ru-RU" dirty="0" err="1"/>
              <a:t>store</a:t>
            </a:r>
            <a:r>
              <a:rPr lang="ru-RU" dirty="0"/>
              <a:t> по умолчанию, если вы используете </a:t>
            </a:r>
            <a:r>
              <a:rPr lang="ru-RU" dirty="0" err="1"/>
              <a:t>configureStore</a:t>
            </a:r>
            <a:r>
              <a:rPr lang="en-US" dirty="0"/>
              <a:t>, </a:t>
            </a:r>
            <a:r>
              <a:rPr lang="ru-RU" dirty="0"/>
              <a:t>через свойство </a:t>
            </a:r>
            <a:r>
              <a:rPr lang="en-US" dirty="0"/>
              <a:t>middleware</a:t>
            </a:r>
            <a:r>
              <a:rPr lang="ru-RU" dirty="0"/>
              <a:t>.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6EDC9F4-6C9D-478C-9307-A011FAD44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477" y="2016976"/>
            <a:ext cx="6095999" cy="3174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30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пишутся </a:t>
            </a:r>
            <a:r>
              <a:rPr lang="ru-RU" dirty="0" err="1"/>
              <a:t>кастомные</a:t>
            </a:r>
            <a:r>
              <a:rPr lang="ru-RU" dirty="0"/>
              <a:t> промежуточные функции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2224814"/>
            <a:ext cx="5245560" cy="4084465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Три уровня вложенности позволяют разделить логику: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Первый уровень предоставляет глобальный доступ к </a:t>
            </a:r>
            <a:r>
              <a:rPr lang="ru-RU" dirty="0" err="1"/>
              <a:t>store</a:t>
            </a:r>
            <a:r>
              <a:rPr lang="ru-RU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Второй уровень контролирует передачу действия дальше.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Третий уровень обрабатывает само действие.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Цепочка обработки (</a:t>
            </a:r>
            <a:r>
              <a:rPr lang="ru-RU" dirty="0" err="1"/>
              <a:t>Middleware</a:t>
            </a:r>
            <a:r>
              <a:rPr lang="ru-RU" dirty="0"/>
              <a:t> </a:t>
            </a:r>
            <a:r>
              <a:rPr lang="ru-RU" dirty="0" err="1"/>
              <a:t>Chain</a:t>
            </a:r>
            <a:r>
              <a:rPr lang="ru-RU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Каждый </a:t>
            </a:r>
            <a:r>
              <a:rPr lang="ru-RU" dirty="0" err="1"/>
              <a:t>мидлвар</a:t>
            </a:r>
            <a:r>
              <a:rPr lang="ru-RU" dirty="0"/>
              <a:t> может модифицировать действие или состояние перед передачей дальше, что дает возможность настраивать поток данных в приложении.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Поддержка асинхронности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 err="1"/>
              <a:t>Мидлвары</a:t>
            </a:r>
            <a:r>
              <a:rPr lang="ru-RU" dirty="0"/>
              <a:t> предоставляют гибкий способ обработки асинхронных действий, таких как запросы к серверу, что невозможно сделать в </a:t>
            </a:r>
            <a:r>
              <a:rPr lang="ru-RU" dirty="0" err="1"/>
              <a:t>редьюсерах</a:t>
            </a:r>
            <a:r>
              <a:rPr lang="ru-RU" dirty="0"/>
              <a:t>, так как они должны быть чистыми функциями.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F6EDB5D-4C7E-4D65-954B-02A3A9B62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540" y="1143000"/>
            <a:ext cx="5658562" cy="190793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7E995EA-BD68-477C-8004-4543C07E7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541" y="3237101"/>
            <a:ext cx="5658562" cy="244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94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55561487-8E63-4054-8F48-AAE734581F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EAA44CB-D4FF-47D4-8AD5-4A16A658D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620" y="1110451"/>
            <a:ext cx="10550544" cy="535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339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46F2C-5570-44AA-A531-870CD9958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55561487-8E63-4054-8F48-AAE734581F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7" y="1846385"/>
            <a:ext cx="5245561" cy="3926512"/>
          </a:xfrm>
        </p:spPr>
        <p:txBody>
          <a:bodyPr/>
          <a:lstStyle/>
          <a:p>
            <a:r>
              <a:rPr lang="ru-RU" b="1" dirty="0"/>
              <a:t>SPA (Single Page Application)</a:t>
            </a:r>
            <a:r>
              <a:rPr lang="ru-RU" dirty="0"/>
              <a:t> — это архитектура веб-приложения, при которой загрузка страниц происходит на стороне клиента. Весь контент подгружается динамически без перезагрузки страницы, что создает иллюзию работы с одним документом.</a:t>
            </a:r>
          </a:p>
          <a:p>
            <a:r>
              <a:rPr lang="ru-RU" dirty="0"/>
              <a:t>Основные особенности: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Одна страница</a:t>
            </a:r>
            <a:r>
              <a:rPr lang="ru-RU" dirty="0"/>
              <a:t>: HTML-документ загружается один раз, и дальнейшие изменения контента происходят через JavaScript.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Динамичность</a:t>
            </a:r>
            <a:r>
              <a:rPr lang="ru-RU" dirty="0"/>
              <a:t>: Пользователь взаимодействует с приложением без перезагрузок страниц.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Обновления данных</a:t>
            </a:r>
            <a:r>
              <a:rPr lang="ru-RU" dirty="0"/>
              <a:t>: Происходят через API-запросы к серверу (обычно REST или </a:t>
            </a:r>
            <a:r>
              <a:rPr lang="ru-RU" dirty="0" err="1"/>
              <a:t>GraphQL</a:t>
            </a:r>
            <a:r>
              <a:rPr lang="ru-RU" dirty="0"/>
              <a:t>).</a:t>
            </a:r>
          </a:p>
          <a:p>
            <a:r>
              <a:rPr lang="ru-RU" dirty="0"/>
              <a:t>Пример: Google </a:t>
            </a:r>
            <a:r>
              <a:rPr lang="ru-RU" dirty="0" err="1"/>
              <a:t>Docs</a:t>
            </a:r>
            <a:r>
              <a:rPr lang="ru-RU" dirty="0"/>
              <a:t>, Gmail, Facebook.</a:t>
            </a:r>
          </a:p>
          <a:p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539072A-D411-4888-8771-234CD1A08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045" y="1189831"/>
            <a:ext cx="4332123" cy="447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46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46F2C-5570-44AA-A531-870CD9958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Преимущества и недостатки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55561487-8E63-4054-8F48-AAE734581F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7" y="1881554"/>
            <a:ext cx="6263311" cy="4580791"/>
          </a:xfrm>
        </p:spPr>
        <p:txBody>
          <a:bodyPr>
            <a:normAutofit lnSpcReduction="10000"/>
          </a:bodyPr>
          <a:lstStyle/>
          <a:p>
            <a:r>
              <a:rPr lang="ru-RU" b="1" dirty="0"/>
              <a:t>Преимущества: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Быстрый пользовательский интерфейс</a:t>
            </a:r>
            <a:r>
              <a:rPr lang="ru-RU" dirty="0"/>
              <a:t>: Только необходимые данные загружаются динамически, что минимизирует время отклика.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Меньшая нагрузка на сервер</a:t>
            </a:r>
            <a:r>
              <a:rPr lang="ru-RU" dirty="0"/>
              <a:t>: После первоначальной загрузки сервер обрабатывает только данные, а не весь HTML.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Гибкость</a:t>
            </a:r>
            <a:r>
              <a:rPr lang="ru-RU" dirty="0"/>
              <a:t>: Большая интерактивность интерфейса и возможность использовать сложные анимации.</a:t>
            </a:r>
          </a:p>
          <a:p>
            <a:r>
              <a:rPr lang="ru-RU" b="1" dirty="0"/>
              <a:t>Недостатки: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SEO-проблемы</a:t>
            </a:r>
            <a:r>
              <a:rPr lang="ru-RU" dirty="0"/>
              <a:t>: Сложнее индексировать контент для поисковых систем.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Большой объем начальной загрузки</a:t>
            </a:r>
            <a:r>
              <a:rPr lang="ru-RU" dirty="0"/>
              <a:t>: JavaScript-приложение может быть тяжелым. </a:t>
            </a:r>
          </a:p>
          <a:p>
            <a:r>
              <a:rPr lang="ru-RU" b="1" dirty="0"/>
              <a:t>Альтернативы: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MPA (Multi Page Application)</a:t>
            </a:r>
            <a:r>
              <a:rPr lang="ru-RU" dirty="0"/>
              <a:t> — классическая архитектура, где каждая страница загружается с сервера.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/>
              <a:t>SSR (Server-Side </a:t>
            </a:r>
            <a:r>
              <a:rPr lang="ru-RU" b="1" dirty="0" err="1"/>
              <a:t>Rendering</a:t>
            </a:r>
            <a:r>
              <a:rPr lang="ru-RU" b="1" dirty="0"/>
              <a:t>)</a:t>
            </a:r>
            <a:r>
              <a:rPr lang="ru-RU" dirty="0"/>
              <a:t> — сервер рендерит страницы перед отправкой клиенту (например, с Next.js).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b="1" dirty="0" err="1"/>
              <a:t>Static</a:t>
            </a:r>
            <a:r>
              <a:rPr lang="ru-RU" b="1" dirty="0"/>
              <a:t> </a:t>
            </a:r>
            <a:r>
              <a:rPr lang="ru-RU" b="1" dirty="0" err="1"/>
              <a:t>Site</a:t>
            </a:r>
            <a:r>
              <a:rPr lang="ru-RU" b="1" dirty="0"/>
              <a:t> Generation (SSG)</a:t>
            </a:r>
            <a:r>
              <a:rPr lang="ru-RU" dirty="0"/>
              <a:t> — </a:t>
            </a:r>
            <a:r>
              <a:rPr lang="ru-RU" dirty="0" err="1"/>
              <a:t>предрендеринг</a:t>
            </a:r>
            <a:r>
              <a:rPr lang="ru-RU" dirty="0"/>
              <a:t> страниц на этапе сборки.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539072A-D411-4888-8771-234CD1A08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045" y="1189831"/>
            <a:ext cx="4332123" cy="447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372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46F2C-5570-44AA-A531-870CD9958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Классический инструмент реализации </a:t>
            </a:r>
            <a:r>
              <a:rPr lang="en-US" dirty="0"/>
              <a:t>SPA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55561487-8E63-4054-8F48-AAE734581F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2224815"/>
            <a:ext cx="5245560" cy="4237530"/>
          </a:xfrm>
        </p:spPr>
        <p:txBody>
          <a:bodyPr>
            <a:normAutofit/>
          </a:bodyPr>
          <a:lstStyle/>
          <a:p>
            <a:r>
              <a:rPr lang="ru-RU" b="1" dirty="0" err="1"/>
              <a:t>React</a:t>
            </a:r>
            <a:r>
              <a:rPr lang="ru-RU" b="1" dirty="0"/>
              <a:t> </a:t>
            </a:r>
            <a:r>
              <a:rPr lang="ru-RU" b="1" dirty="0" err="1"/>
              <a:t>Router</a:t>
            </a:r>
            <a:r>
              <a:rPr lang="ru-RU" b="1" dirty="0"/>
              <a:t> </a:t>
            </a:r>
            <a:r>
              <a:rPr lang="ru-RU" dirty="0"/>
              <a:t>— это библиотека для управления маршрутизацией в </a:t>
            </a:r>
            <a:r>
              <a:rPr lang="ru-RU" dirty="0" err="1"/>
              <a:t>React</a:t>
            </a:r>
            <a:r>
              <a:rPr lang="ru-RU" dirty="0"/>
              <a:t>-приложениях, обеспечивающая возможность создания SPA с поддержкой навигации между различными частями приложения. Она позволяет работать с динамическими путями, параметрами</a:t>
            </a:r>
            <a:r>
              <a:rPr lang="en-US" dirty="0"/>
              <a:t> </a:t>
            </a:r>
            <a:r>
              <a:rPr lang="ru-RU" dirty="0"/>
              <a:t>и состоянием истории браузера, предоставляя мощные инструменты для создания гибкой архитектуры маршрутов.</a:t>
            </a:r>
          </a:p>
          <a:p>
            <a:r>
              <a:rPr lang="ru-RU" dirty="0"/>
              <a:t>Ключевые особенности </a:t>
            </a:r>
            <a:r>
              <a:rPr lang="ru-RU" dirty="0" err="1"/>
              <a:t>React</a:t>
            </a:r>
            <a:r>
              <a:rPr lang="ru-RU" dirty="0"/>
              <a:t> </a:t>
            </a:r>
            <a:r>
              <a:rPr lang="ru-RU" dirty="0" err="1"/>
              <a:t>Router</a:t>
            </a:r>
            <a:r>
              <a:rPr lang="ru-RU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b="1" dirty="0"/>
              <a:t>Декларативный синтаксис</a:t>
            </a:r>
            <a:r>
              <a:rPr lang="ru-RU" dirty="0"/>
              <a:t>: Все маршруты описываются в компонентах </a:t>
            </a:r>
            <a:r>
              <a:rPr lang="ru-RU" dirty="0" err="1"/>
              <a:t>React</a:t>
            </a:r>
            <a:r>
              <a:rPr lang="ru-RU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b="1" dirty="0"/>
              <a:t>Поддержка динамических маршрутов</a:t>
            </a:r>
            <a:r>
              <a:rPr lang="ru-RU" dirty="0"/>
              <a:t>: Легко работать с параметрами URL.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b="1" dirty="0"/>
              <a:t>Ленивая загрузка компонентов</a:t>
            </a:r>
            <a:r>
              <a:rPr lang="ru-RU" dirty="0"/>
              <a:t>: Экономия ресурсов за счет </a:t>
            </a:r>
            <a:r>
              <a:rPr lang="ru-RU" dirty="0" err="1"/>
              <a:t>подгрузки</a:t>
            </a:r>
            <a:r>
              <a:rPr lang="ru-RU" dirty="0"/>
              <a:t> только необходимых компонентов.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91FE0EE-9DAC-4F78-BAB3-4774938C1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155" y="1013551"/>
            <a:ext cx="2279089" cy="121126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9916267-48CD-4133-8B01-DDBF3B2A7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20470"/>
            <a:ext cx="5866673" cy="370440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6B58F4D-971A-4835-8805-2C4B3A14DC6E}"/>
              </a:ext>
            </a:extLst>
          </p:cNvPr>
          <p:cNvSpPr txBox="1"/>
          <p:nvPr/>
        </p:nvSpPr>
        <p:spPr>
          <a:xfrm>
            <a:off x="410431" y="6093013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npm</a:t>
            </a:r>
            <a:r>
              <a:rPr lang="ru-RU" dirty="0"/>
              <a:t> i </a:t>
            </a:r>
            <a:r>
              <a:rPr lang="ru-RU" dirty="0" err="1"/>
              <a:t>react-router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97304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2382A9C-4B76-4521-83ED-A9D043C4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Базовая настройка маршрутов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C700B68C-5DD8-408F-B86E-134F8DF981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Для создания маршрута необходимо использовать компонент </a:t>
            </a:r>
            <a:r>
              <a:rPr lang="en-US" dirty="0"/>
              <a:t>&lt;Route /&gt; </a:t>
            </a:r>
            <a:r>
              <a:rPr lang="ru-RU" dirty="0"/>
              <a:t>с двумя атрибутами: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path (</a:t>
            </a:r>
            <a:r>
              <a:rPr lang="ru-RU" dirty="0"/>
              <a:t>строка) – задает сам путь адресной строки, по которому будет доступен компонент. Если он конкретен и не вложен, то он обязан начинаться с символа </a:t>
            </a:r>
            <a:r>
              <a:rPr lang="en-US" dirty="0"/>
              <a:t>/</a:t>
            </a:r>
            <a:r>
              <a:rPr lang="ru-R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element (</a:t>
            </a:r>
            <a:r>
              <a:rPr lang="ru-RU" dirty="0"/>
              <a:t>компонент) – сам компонент, который нужно рендерить по указанному в </a:t>
            </a:r>
            <a:r>
              <a:rPr lang="en-US" dirty="0"/>
              <a:t>path </a:t>
            </a:r>
            <a:r>
              <a:rPr lang="ru-RU" dirty="0"/>
              <a:t>пути.</a:t>
            </a:r>
            <a:endParaRPr lang="en-US" dirty="0"/>
          </a:p>
          <a:p>
            <a:r>
              <a:rPr lang="ru-RU" dirty="0"/>
              <a:t>Библиотека проверяет путь в адресной строке и сравнивает его с путями в коде. Если адресная строка подходит под несколько </a:t>
            </a:r>
            <a:r>
              <a:rPr lang="en-US" dirty="0"/>
              <a:t>path</a:t>
            </a:r>
            <a:r>
              <a:rPr lang="ru-RU" dirty="0"/>
              <a:t>, будет </a:t>
            </a:r>
            <a:r>
              <a:rPr lang="ru-RU" dirty="0" err="1"/>
              <a:t>отрендерен</a:t>
            </a:r>
            <a:r>
              <a:rPr lang="ru-RU" dirty="0"/>
              <a:t> первый подходящий.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8D154278-E0F9-4214-9E2B-0E53977F5B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92500"/>
          </a:bodyPr>
          <a:lstStyle/>
          <a:p>
            <a:r>
              <a:rPr lang="ru-RU" dirty="0"/>
              <a:t>Маршруты также умеют быть регулярными выражениями. Например на 12ой строке можно увидеть, что если адресная строка не попала ни под один указанный путь, то необходимо </a:t>
            </a:r>
            <a:r>
              <a:rPr lang="ru-RU" dirty="0" err="1"/>
              <a:t>отрендерить</a:t>
            </a:r>
            <a:r>
              <a:rPr lang="ru-RU" dirty="0"/>
              <a:t> компонент </a:t>
            </a:r>
            <a:r>
              <a:rPr lang="en-US" dirty="0"/>
              <a:t>&lt;</a:t>
            </a:r>
            <a:r>
              <a:rPr lang="en-US" dirty="0" err="1"/>
              <a:t>NotFound</a:t>
            </a:r>
            <a:r>
              <a:rPr lang="en-US" dirty="0"/>
              <a:t> /&gt;</a:t>
            </a:r>
            <a:endParaRPr lang="ru-RU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8142610-B2D5-474F-A0E7-4244AABEA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696" y="1262755"/>
            <a:ext cx="6689277" cy="463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04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2382A9C-4B76-4521-83ED-A9D043C4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Динамические маршруты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C700B68C-5DD8-408F-B86E-134F8DF981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ru-RU" dirty="0"/>
              <a:t>Если путь должен содержать какие-либо значения, влияющие на контент страницы, то это можно предусмотреть в конфигурации пути: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8D154278-E0F9-4214-9E2B-0E53977F5B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ru-RU" dirty="0"/>
              <a:t>Таких параметров может быть сколько угодно, для их выделения нужно использовать двоеточие.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ECFD2DB-5FBB-42A2-BC26-B0D88CC88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430" y="1213338"/>
            <a:ext cx="6176432" cy="503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21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2382A9C-4B76-4521-83ED-A9D043C4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Вложенные маршруты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C700B68C-5DD8-408F-B86E-134F8DF981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ru-RU" dirty="0"/>
              <a:t>Пути можно каталогизировать. Для этого в компонент </a:t>
            </a:r>
            <a:r>
              <a:rPr lang="en-US" dirty="0"/>
              <a:t>&lt;Route /&gt;</a:t>
            </a:r>
            <a:r>
              <a:rPr lang="ru-RU" dirty="0"/>
              <a:t> можно добавить потомков таким образом, как показано на примере кода:</a:t>
            </a:r>
          </a:p>
          <a:p>
            <a:endParaRPr lang="ru-RU" dirty="0"/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8D154278-E0F9-4214-9E2B-0E53977F5B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897" y="5183248"/>
            <a:ext cx="3934345" cy="1032913"/>
          </a:xfrm>
        </p:spPr>
        <p:txBody>
          <a:bodyPr>
            <a:normAutofit/>
          </a:bodyPr>
          <a:lstStyle/>
          <a:p>
            <a:r>
              <a:rPr lang="ru-RU" dirty="0"/>
              <a:t>При вложенности наличие слеша в строке пути необязательно.</a:t>
            </a:r>
            <a:endParaRPr lang="en-US" dirty="0"/>
          </a:p>
          <a:p>
            <a:r>
              <a:rPr lang="ru-RU" dirty="0"/>
              <a:t>Атрибут </a:t>
            </a:r>
            <a:r>
              <a:rPr lang="en-US" dirty="0"/>
              <a:t>index </a:t>
            </a:r>
            <a:r>
              <a:rPr lang="ru-RU" dirty="0"/>
              <a:t>говорит о том, что у компонента в его пути по этому вложению нет продолжения, хотя является дочерним. В одном вложении может быть только один компонент с атрибутом </a:t>
            </a:r>
            <a:r>
              <a:rPr lang="en-US" dirty="0"/>
              <a:t>index.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B24D4B0-9AE4-4C66-9C27-9E2C75EB3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263" y="1836302"/>
            <a:ext cx="5940634" cy="422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551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2382A9C-4B76-4521-83ED-A9D043C4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Аутлеты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C700B68C-5DD8-408F-B86E-134F8DF981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ru-RU" dirty="0"/>
              <a:t>Вложенные пути можно рендерить в родительском компоненте (с точки зрения каталогизации приложения) при помощи компонента </a:t>
            </a:r>
            <a:r>
              <a:rPr lang="en-US" dirty="0"/>
              <a:t>&lt;Outlet /&gt;.</a:t>
            </a:r>
            <a:endParaRPr lang="ru-RU" dirty="0"/>
          </a:p>
          <a:p>
            <a:endParaRPr lang="ru-RU" dirty="0"/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8D154278-E0F9-4214-9E2B-0E53977F5B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A20F45-3A81-45AE-B5CF-8F4A5EB48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715" y="1094054"/>
            <a:ext cx="5794386" cy="557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19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FLUX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7" y="2379663"/>
            <a:ext cx="5586303" cy="3393234"/>
          </a:xfrm>
        </p:spPr>
        <p:txBody>
          <a:bodyPr>
            <a:normAutofit fontScale="92500" lnSpcReduction="20000"/>
          </a:bodyPr>
          <a:lstStyle/>
          <a:p>
            <a:r>
              <a:rPr lang="ru-RU" b="1" dirty="0"/>
              <a:t>FLUX</a:t>
            </a:r>
            <a:r>
              <a:rPr lang="ru-RU" dirty="0"/>
              <a:t> — это архитектурный подход, разработанный Facebook для управления данными в интерфейсах веб-приложений. Основная идея FLUX заключается в однонаправленном потоке данных, который обеспечивает предсказуемость и упрощает поддержку сложных пользовательских интерфейсов.</a:t>
            </a:r>
            <a:endParaRPr lang="en-US" dirty="0"/>
          </a:p>
          <a:p>
            <a:r>
              <a:rPr lang="ru-RU" dirty="0"/>
              <a:t>FLUX-архитектура полезна в веб-приложениях, где сложность управления состоянием возрастает.</a:t>
            </a:r>
            <a:r>
              <a:rPr lang="en-US" dirty="0"/>
              <a:t> B</a:t>
            </a:r>
            <a:r>
              <a:rPr lang="ru-RU" dirty="0" err="1"/>
              <a:t>спользование</a:t>
            </a:r>
            <a:r>
              <a:rPr lang="ru-RU" dirty="0"/>
              <a:t> FLUX может упростить процесс разработки</a:t>
            </a:r>
            <a:r>
              <a:rPr lang="en-US" dirty="0"/>
              <a:t>,</a:t>
            </a:r>
            <a:r>
              <a:rPr lang="ru-RU" dirty="0"/>
              <a:t> если приложение: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имеет множество компонентов, которые взаимодействуют друг с другом,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содержит глобальное состояние, которое используется в разных частях приложения,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должно поддерживать предсказуемость изменений, особенно в условиях высокой интерактивности,</a:t>
            </a:r>
          </a:p>
          <a:p>
            <a:r>
              <a:rPr lang="ru-RU" dirty="0"/>
              <a:t>Например, в небольших приложениях с локальным состоянием компонентов FLUX может быть излишним. Однако в крупных проектах (например, интернет-магазины, системы управления контентом, корпоративные панели) FLUX обеспечивает упорядоченность данных и помогает избежать состояния «каша из событий» (</a:t>
            </a:r>
            <a:r>
              <a:rPr lang="ru-RU" dirty="0" err="1"/>
              <a:t>event</a:t>
            </a:r>
            <a:r>
              <a:rPr lang="ru-RU" dirty="0"/>
              <a:t> </a:t>
            </a:r>
            <a:r>
              <a:rPr lang="ru-RU" dirty="0" err="1"/>
              <a:t>spaghetti</a:t>
            </a:r>
            <a:r>
              <a:rPr lang="ru-RU" dirty="0"/>
              <a:t>), характерного для архитектур с двунаправленным потоком данных.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FLUX-</a:t>
            </a:r>
            <a:r>
              <a:rPr lang="ru-RU" dirty="0"/>
              <a:t>архитектура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16B6995-A0C6-44E4-A397-A8A515802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544" y="1663949"/>
            <a:ext cx="5434801" cy="410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3405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2382A9C-4B76-4521-83ED-A9D043C4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Ленивая загрузка и отложенный рендеринг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40516D2-ABBF-490A-B4C8-F9D20F54CD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7" y="2379662"/>
            <a:ext cx="5245561" cy="4115731"/>
          </a:xfrm>
        </p:spPr>
        <p:txBody>
          <a:bodyPr>
            <a:normAutofit/>
          </a:bodyPr>
          <a:lstStyle/>
          <a:p>
            <a:r>
              <a:rPr lang="ru-RU" b="1" dirty="0"/>
              <a:t>Ленивая загрузка (</a:t>
            </a:r>
            <a:r>
              <a:rPr lang="ru-RU" b="1" dirty="0" err="1"/>
              <a:t>Lazy</a:t>
            </a:r>
            <a:r>
              <a:rPr lang="ru-RU" b="1" dirty="0"/>
              <a:t> </a:t>
            </a:r>
            <a:r>
              <a:rPr lang="ru-RU" b="1" dirty="0" err="1"/>
              <a:t>Loading</a:t>
            </a:r>
            <a:r>
              <a:rPr lang="ru-RU" b="1" dirty="0"/>
              <a:t>) </a:t>
            </a:r>
            <a:r>
              <a:rPr lang="ru-RU" dirty="0"/>
              <a:t>— это техника, которая позволяет загружать ресурсы (например, компоненты, изображения или модули) только тогда, когда они действительно нужны. В контексте </a:t>
            </a:r>
            <a:r>
              <a:rPr lang="ru-RU" dirty="0" err="1"/>
              <a:t>React</a:t>
            </a:r>
            <a:r>
              <a:rPr lang="ru-RU" dirty="0"/>
              <a:t>, ленивая загрузка помогает уменьшить начальный размер приложения, улучшая скорость загрузки страницы.</a:t>
            </a:r>
          </a:p>
          <a:p>
            <a:r>
              <a:rPr lang="ru-RU" dirty="0"/>
              <a:t>Как работает ленивая загрузка: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Вместо загрузки всех компонентов сразу, приложение загружает только те, которые необходимы для отображения текущего экрана.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Дополнительные компоненты загружаются "по требованию", когда пользователь взаимодействует с приложением (например, переходит на новую страницу).</a:t>
            </a:r>
          </a:p>
          <a:p>
            <a:r>
              <a:rPr lang="ru-RU" dirty="0" err="1"/>
              <a:t>React</a:t>
            </a:r>
            <a:r>
              <a:rPr lang="ru-RU" dirty="0"/>
              <a:t> предоставляет встроенную поддержку ленивой загрузки через функцию </a:t>
            </a:r>
            <a:r>
              <a:rPr lang="ru-RU" dirty="0" err="1"/>
              <a:t>React.lazy</a:t>
            </a:r>
            <a:r>
              <a:rPr lang="ru-RU" dirty="0"/>
              <a:t>().</a:t>
            </a:r>
          </a:p>
          <a:p>
            <a:r>
              <a:rPr lang="ru-RU" b="1" dirty="0" err="1"/>
              <a:t>Suspense</a:t>
            </a:r>
            <a:r>
              <a:rPr lang="ru-RU" dirty="0"/>
              <a:t> — компонент-оболочка, который позволяет показывать </a:t>
            </a:r>
            <a:r>
              <a:rPr lang="ru-RU" dirty="0" err="1"/>
              <a:t>fallback</a:t>
            </a:r>
            <a:r>
              <a:rPr lang="ru-RU" dirty="0"/>
              <a:t>-контент (например, индикатор загрузки) во время загрузки лениво подгружаемых компонентов. </a:t>
            </a:r>
            <a:r>
              <a:rPr lang="en-US" dirty="0"/>
              <a:t>Suspense </a:t>
            </a:r>
            <a:r>
              <a:rPr lang="ru-RU" dirty="0"/>
              <a:t>также можно использовать, когда для рендеринга компонента производятся асинхронные вычисления.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E771B90-CCB8-4C76-8FC4-91C4EDA67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399" y="1420757"/>
            <a:ext cx="6052457" cy="488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520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2382A9C-4B76-4521-83ED-A9D043C4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Хуки </a:t>
            </a:r>
            <a:r>
              <a:rPr lang="en-US" dirty="0"/>
              <a:t>react-router</a:t>
            </a:r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F9B5159-DF2D-4FC8-A339-A343FC290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43" y="1836302"/>
            <a:ext cx="5577686" cy="324946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928DD24-DE48-4FC6-B78B-0E19D453B7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6607" y="3418175"/>
            <a:ext cx="6238722" cy="318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89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2382A9C-4B76-4521-83ED-A9D043C4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хуки </a:t>
            </a:r>
            <a:r>
              <a:rPr lang="en-US" dirty="0"/>
              <a:t>react-router</a:t>
            </a:r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B2C071-A446-44D7-9A84-F44ECD8AC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601" y="2224815"/>
            <a:ext cx="7812666" cy="374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067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210EF150-39FF-4540-9DB6-0E5DE4E654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2382A9C-4B76-4521-83ED-A9D043C4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хуки </a:t>
            </a:r>
            <a:r>
              <a:rPr lang="en-US"/>
              <a:t>react-router</a:t>
            </a:r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28BF9DED-F71D-40B5-993F-8A665FA63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DA8182-8F5C-4411-B790-D3F8B0B062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793650-1C5B-45AD-9236-E05189EAE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5255" y="1965129"/>
            <a:ext cx="9261489" cy="434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949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FA306514-67F9-4B4E-AE4E-E859642D1B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1863716"/>
            <a:ext cx="11095356" cy="4545322"/>
          </a:xfrm>
        </p:spPr>
        <p:txBody>
          <a:bodyPr numCol="1">
            <a:normAutofit/>
          </a:bodyPr>
          <a:lstStyle/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ru-RU" sz="1600" dirty="0"/>
              <a:t>Создать SPA-приложение, которое управляет списком пользователей с помощью </a:t>
            </a:r>
            <a:r>
              <a:rPr lang="ru-RU" sz="1600" dirty="0" err="1"/>
              <a:t>Redux</a:t>
            </a:r>
            <a:r>
              <a:rPr lang="ru-RU" sz="1600" dirty="0"/>
              <a:t> и позволяет просматривать и обновлять данные пользователя на вложенной странице.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ru-RU" sz="1600" b="1" dirty="0"/>
              <a:t>Описание проекта:</a:t>
            </a:r>
          </a:p>
          <a:p>
            <a:pPr marL="285750" indent="-285750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600" dirty="0"/>
              <a:t>Приложение будет включать две страницы:</a:t>
            </a:r>
          </a:p>
          <a:p>
            <a:pPr marL="285750" indent="-285750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600" dirty="0"/>
              <a:t>Список пользователей — отображает всех пользователей из состояния </a:t>
            </a:r>
            <a:r>
              <a:rPr lang="ru-RU" sz="1600" dirty="0" err="1"/>
              <a:t>Redux</a:t>
            </a:r>
            <a:r>
              <a:rPr lang="ru-RU" sz="1600" dirty="0"/>
              <a:t>.</a:t>
            </a:r>
          </a:p>
          <a:p>
            <a:pPr marL="285750" indent="-285750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600" dirty="0"/>
              <a:t>Детальная страница пользователя — вложенная страница, где можно обновить имя пользователя.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ru-RU" sz="1600" b="1" dirty="0"/>
              <a:t>Краткое описание шагов выполнения:</a:t>
            </a:r>
          </a:p>
          <a:p>
            <a:pPr marL="285750" indent="-285750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600" dirty="0"/>
              <a:t>Создать </a:t>
            </a:r>
            <a:r>
              <a:rPr lang="ru-RU" sz="1600" dirty="0" err="1"/>
              <a:t>Redux</a:t>
            </a:r>
            <a:r>
              <a:rPr lang="ru-RU" sz="1600" dirty="0"/>
              <a:t>-слайс </a:t>
            </a:r>
            <a:r>
              <a:rPr lang="ru-RU" sz="1600" dirty="0" err="1"/>
              <a:t>usersSlice</a:t>
            </a:r>
            <a:r>
              <a:rPr lang="ru-RU" sz="1600" dirty="0"/>
              <a:t> с одним событием для обновления имени пользователя.</a:t>
            </a:r>
          </a:p>
          <a:p>
            <a:pPr marL="285750" indent="-285750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600" dirty="0"/>
              <a:t>Реализовать селектор для получения данных о пользователях и селектор для данных о конкретном пользователе.</a:t>
            </a:r>
          </a:p>
          <a:p>
            <a:pPr marL="285750" indent="-285750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600" dirty="0"/>
              <a:t>Использовать событие и селектор на вложенной странице.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8BB4349-A9E6-43C9-A8ED-5C4336F607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AB5F6A4-5527-41D4-BDDF-C3CDBBF3C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Redux</a:t>
            </a:r>
          </a:p>
          <a:p>
            <a:r>
              <a:rPr lang="en-US" dirty="0"/>
              <a:t>SPA </a:t>
            </a:r>
            <a:r>
              <a:rPr lang="ru-RU" dirty="0"/>
              <a:t>и маршрутизация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87781F7-3682-4205-89D4-B59D2C1ABAF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Задание на семинар</a:t>
            </a:r>
          </a:p>
        </p:txBody>
      </p:sp>
      <p:sp>
        <p:nvSpPr>
          <p:cNvPr id="18" name="Заголовок 17">
            <a:extLst>
              <a:ext uri="{FF2B5EF4-FFF2-40B4-BE49-F238E27FC236}">
                <a16:creationId xmlns:a16="http://schemas.microsoft.com/office/drawing/2014/main" id="{0C997663-3647-423B-ABBC-FF7913EE3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898" y="1447790"/>
            <a:ext cx="11095356" cy="415925"/>
          </a:xfrm>
        </p:spPr>
        <p:txBody>
          <a:bodyPr>
            <a:normAutofit/>
          </a:bodyPr>
          <a:lstStyle/>
          <a:p>
            <a:r>
              <a:rPr lang="ru-RU" dirty="0"/>
              <a:t>Задание на семинар: Список пользователей</a:t>
            </a:r>
          </a:p>
        </p:txBody>
      </p:sp>
    </p:spTree>
    <p:extLst>
      <p:ext uri="{BB962C8B-B14F-4D97-AF65-F5344CB8AC3E}">
        <p14:creationId xmlns:p14="http://schemas.microsoft.com/office/powerpoint/2010/main" val="21123111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0633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FLUX</a:t>
            </a:r>
            <a:r>
              <a:rPr lang="ru-RU" dirty="0"/>
              <a:t> в </a:t>
            </a:r>
            <a:r>
              <a:rPr lang="en-US" dirty="0"/>
              <a:t>JS-</a:t>
            </a:r>
            <a:r>
              <a:rPr lang="ru-RU" dirty="0"/>
              <a:t>библиотеках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7" y="2379663"/>
            <a:ext cx="5586303" cy="3393234"/>
          </a:xfrm>
        </p:spPr>
        <p:txBody>
          <a:bodyPr>
            <a:normAutofit lnSpcReduction="10000"/>
          </a:bodyPr>
          <a:lstStyle/>
          <a:p>
            <a:r>
              <a:rPr lang="ru-RU" dirty="0"/>
              <a:t>FLUX-архитектура вдохновила создание множества библиотек для управления состоянием. Наиболее популярные из них:</a:t>
            </a:r>
          </a:p>
          <a:p>
            <a:pPr>
              <a:buFont typeface="+mj-lt"/>
              <a:buAutoNum type="arabicPeriod"/>
            </a:pPr>
            <a:r>
              <a:rPr lang="ru-RU" b="1" dirty="0" err="1"/>
              <a:t>Redux</a:t>
            </a:r>
            <a:r>
              <a:rPr lang="ru-RU" dirty="0"/>
              <a:t>: одна из самых известных библиотек для управления состоянием в </a:t>
            </a:r>
            <a:r>
              <a:rPr lang="ru-RU" dirty="0" err="1"/>
              <a:t>React</a:t>
            </a:r>
            <a:r>
              <a:rPr lang="ru-RU" dirty="0"/>
              <a:t>-приложениях, строго придерживающаяся принципов FLUX. Она добавляет концепцию </a:t>
            </a:r>
            <a:r>
              <a:rPr lang="ru-RU" dirty="0" err="1"/>
              <a:t>редьюсеров</a:t>
            </a:r>
            <a:r>
              <a:rPr lang="ru-RU" dirty="0"/>
              <a:t> для обновления состояния.</a:t>
            </a:r>
          </a:p>
          <a:p>
            <a:pPr>
              <a:buFont typeface="+mj-lt"/>
              <a:buAutoNum type="arabicPeriod"/>
            </a:pPr>
            <a:r>
              <a:rPr lang="ru-RU" b="1" dirty="0" err="1"/>
              <a:t>MobX</a:t>
            </a:r>
            <a:r>
              <a:rPr lang="ru-RU" dirty="0"/>
              <a:t>: альтернативная библиотека, которая предоставляет реактивное управление состоянием. Хотя она не следует FLUX строго, основывается на похожих принципах.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Zustand</a:t>
            </a:r>
            <a:r>
              <a:rPr lang="ru-RU" b="1" dirty="0"/>
              <a:t>: </a:t>
            </a:r>
            <a:r>
              <a:rPr lang="ru-RU" dirty="0"/>
              <a:t>легковесная библиотека, более подходящая для контроля за состоянием локальной части приложения; Тоже не следует </a:t>
            </a:r>
            <a:r>
              <a:rPr lang="en-US" dirty="0"/>
              <a:t>FLUX </a:t>
            </a:r>
            <a:r>
              <a:rPr lang="ru-RU" dirty="0"/>
              <a:t>в полном ее понимании.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Facebook </a:t>
            </a:r>
            <a:r>
              <a:rPr lang="ru-RU" b="1" dirty="0" err="1"/>
              <a:t>Flux</a:t>
            </a:r>
            <a:r>
              <a:rPr lang="ru-RU" dirty="0"/>
              <a:t>: официальная библиотека от Facebook, которая реализует FLUX-архитектуру. Она редко используется на практике из-за своей сложности.</a:t>
            </a:r>
          </a:p>
          <a:p>
            <a:pPr>
              <a:buFont typeface="+mj-lt"/>
              <a:buAutoNum type="arabicPeriod"/>
            </a:pPr>
            <a:r>
              <a:rPr lang="ru-RU" b="1" dirty="0" err="1"/>
              <a:t>Reflux</a:t>
            </a:r>
            <a:r>
              <a:rPr lang="ru-RU" dirty="0"/>
              <a:t>: библиотека, которая упрощает оригинальную реализацию FLUX, убирая необходимость в диспетчере.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FLUX-</a:t>
            </a:r>
            <a:r>
              <a:rPr lang="ru-RU" dirty="0"/>
              <a:t>архитектура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ECBB1B0-743B-47A2-9C38-68C24319E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5187" y="1447790"/>
            <a:ext cx="1284885" cy="128488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67DA783-E4AC-4FAA-BEE0-C7F1AB3FFB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386" y="2379663"/>
            <a:ext cx="1452802" cy="145280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96E165C-BE5B-42C4-9408-56C0ED5C2F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341" y="3106064"/>
            <a:ext cx="2846045" cy="166137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978FED6-BA09-4230-A077-51BBEE31CB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23159" y="4319263"/>
            <a:ext cx="2249897" cy="89635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69A576C-8F86-4F33-BDA5-98D8CD2E46F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943" y="4881910"/>
            <a:ext cx="1462921" cy="146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35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7" y="2379663"/>
            <a:ext cx="5586303" cy="3393234"/>
          </a:xfrm>
        </p:spPr>
        <p:txBody>
          <a:bodyPr>
            <a:normAutofit/>
          </a:bodyPr>
          <a:lstStyle/>
          <a:p>
            <a:r>
              <a:rPr lang="ru-RU" b="1" dirty="0" err="1"/>
              <a:t>Redux</a:t>
            </a:r>
            <a:r>
              <a:rPr lang="ru-RU" dirty="0"/>
              <a:t> — это библиотека для управления состоянием JavaScript-приложений. Она следует концепции однонаправленного потока данных и помогает упорядочить данные в крупных приложениях. </a:t>
            </a:r>
            <a:r>
              <a:rPr lang="ru-RU" dirty="0" err="1"/>
              <a:t>Redux</a:t>
            </a:r>
            <a:r>
              <a:rPr lang="ru-RU" dirty="0"/>
              <a:t> используется для создания предсказуемого глобального состояния, которое доступно всем компонентам приложения.</a:t>
            </a:r>
          </a:p>
          <a:p>
            <a:r>
              <a:rPr lang="ru-RU" dirty="0"/>
              <a:t>Основные принципы </a:t>
            </a:r>
            <a:r>
              <a:rPr lang="ru-RU" dirty="0" err="1"/>
              <a:t>Redux</a:t>
            </a:r>
            <a:r>
              <a:rPr lang="ru-RU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Единый источник истины: все состояние приложения хранится в одном объекте — </a:t>
            </a:r>
            <a:r>
              <a:rPr lang="ru-RU" dirty="0" err="1"/>
              <a:t>store</a:t>
            </a:r>
            <a:r>
              <a:rPr lang="ru-R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Состояние только для чтения: изменения состояния происходят через действия (</a:t>
            </a:r>
            <a:r>
              <a:rPr lang="ru-RU" dirty="0" err="1"/>
              <a:t>actions</a:t>
            </a:r>
            <a:r>
              <a:rPr lang="ru-RU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Чистые функции: для обновления состояния используются </a:t>
            </a:r>
            <a:r>
              <a:rPr lang="ru-RU" dirty="0" err="1"/>
              <a:t>редьюсеры</a:t>
            </a:r>
            <a:r>
              <a:rPr lang="ru-RU" dirty="0"/>
              <a:t> (</a:t>
            </a:r>
            <a:r>
              <a:rPr lang="ru-RU" dirty="0" err="1"/>
              <a:t>reducers</a:t>
            </a:r>
            <a:r>
              <a:rPr lang="ru-RU" dirty="0"/>
              <a:t>), которые определяют, как именно изменяется </a:t>
            </a:r>
            <a:r>
              <a:rPr lang="ru-RU" dirty="0" err="1"/>
              <a:t>store</a:t>
            </a:r>
            <a:r>
              <a:rPr lang="ru-RU" dirty="0"/>
              <a:t> на основе полученных действий.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500F09D-7D26-40A1-81C3-D34E52719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646" y="2379663"/>
            <a:ext cx="5222888" cy="307777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3245DCC-DDBE-42DC-976A-85776F4AF5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867" y="1420375"/>
            <a:ext cx="415926" cy="4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89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 toolkit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2379663"/>
            <a:ext cx="4943366" cy="3393234"/>
          </a:xfrm>
        </p:spPr>
        <p:txBody>
          <a:bodyPr>
            <a:normAutofit/>
          </a:bodyPr>
          <a:lstStyle/>
          <a:p>
            <a:r>
              <a:rPr lang="ru-RU" b="1" dirty="0" err="1"/>
              <a:t>Redux</a:t>
            </a:r>
            <a:r>
              <a:rPr lang="ru-RU" b="1" dirty="0"/>
              <a:t> </a:t>
            </a:r>
            <a:r>
              <a:rPr lang="ru-RU" b="1" dirty="0" err="1"/>
              <a:t>Toolkit</a:t>
            </a:r>
            <a:r>
              <a:rPr lang="ru-RU" b="1" dirty="0"/>
              <a:t> (RTK) </a:t>
            </a:r>
            <a:r>
              <a:rPr lang="ru-RU" dirty="0"/>
              <a:t>— это официальный инструмент для упрощения работы с </a:t>
            </a:r>
            <a:r>
              <a:rPr lang="ru-RU" dirty="0" err="1"/>
              <a:t>Redux</a:t>
            </a:r>
            <a:r>
              <a:rPr lang="ru-RU" dirty="0"/>
              <a:t>. Он предоставляет удобные абстракции и лучшие практики, помогая избавиться от «болей», связанных с написанием большого количества шаблонного кода.</a:t>
            </a:r>
          </a:p>
          <a:p>
            <a:r>
              <a:rPr lang="ru-RU" dirty="0"/>
              <a:t>Функции </a:t>
            </a:r>
            <a:r>
              <a:rPr lang="en-US" dirty="0"/>
              <a:t>Redux Toolkit: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createSlice</a:t>
            </a:r>
            <a:r>
              <a:rPr lang="en-US" dirty="0"/>
              <a:t>: </a:t>
            </a:r>
            <a:r>
              <a:rPr lang="ru-RU" dirty="0"/>
              <a:t>автоматическое создание </a:t>
            </a:r>
            <a:r>
              <a:rPr lang="ru-RU" dirty="0" err="1"/>
              <a:t>редьюсеров</a:t>
            </a:r>
            <a:r>
              <a:rPr lang="ru-RU" dirty="0"/>
              <a:t>, действий и типов.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configureStore</a:t>
            </a:r>
            <a:r>
              <a:rPr lang="en-US" dirty="0"/>
              <a:t>: </a:t>
            </a:r>
            <a:r>
              <a:rPr lang="ru-RU" dirty="0"/>
              <a:t>упрощенная настройка </a:t>
            </a:r>
            <a:r>
              <a:rPr lang="en-US" dirty="0"/>
              <a:t>store </a:t>
            </a:r>
            <a:r>
              <a:rPr lang="ru-RU" dirty="0"/>
              <a:t>с поддержкой промежуточных функций (</a:t>
            </a:r>
            <a:r>
              <a:rPr lang="en-US" dirty="0" err="1"/>
              <a:t>middlewares</a:t>
            </a:r>
            <a:r>
              <a:rPr lang="en-US" dirty="0"/>
              <a:t>)</a:t>
            </a:r>
            <a:r>
              <a:rPr lang="ru-R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удобная обработка асинхронных запросов</a:t>
            </a:r>
            <a:r>
              <a:rPr lang="en-US" dirty="0"/>
              <a:t> </a:t>
            </a:r>
            <a:r>
              <a:rPr lang="ru-RU" dirty="0"/>
              <a:t>при помощи </a:t>
            </a:r>
            <a:r>
              <a:rPr lang="en-US" dirty="0" err="1"/>
              <a:t>createAsyncThunk</a:t>
            </a:r>
            <a:r>
              <a:rPr lang="ru-RU" dirty="0"/>
              <a:t>.</a:t>
            </a:r>
          </a:p>
          <a:p>
            <a:r>
              <a:rPr lang="en-US" dirty="0"/>
              <a:t>RTK </a:t>
            </a:r>
            <a:r>
              <a:rPr lang="ru-RU" dirty="0"/>
              <a:t>таже работает и с </a:t>
            </a:r>
            <a:r>
              <a:rPr lang="en-US" dirty="0"/>
              <a:t>TypeScript</a:t>
            </a:r>
            <a:r>
              <a:rPr lang="ru-RU" dirty="0"/>
              <a:t>.</a:t>
            </a:r>
          </a:p>
          <a:p>
            <a:r>
              <a:rPr lang="en-US" dirty="0" err="1"/>
              <a:t>npm</a:t>
            </a:r>
            <a:r>
              <a:rPr lang="en-US" dirty="0"/>
              <a:t> install @reduxjs/toolkit</a:t>
            </a:r>
            <a:r>
              <a:rPr lang="ru-RU" dirty="0"/>
              <a:t> </a:t>
            </a:r>
            <a:r>
              <a:rPr lang="en-US" dirty="0"/>
              <a:t>react-redux</a:t>
            </a:r>
            <a:endParaRPr lang="ru-RU" dirty="0"/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Redux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8E29739-A63E-4151-93D7-7AD5B9D76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936" y="1670538"/>
            <a:ext cx="5534166" cy="439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999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Создаем свой первый </a:t>
            </a:r>
            <a:r>
              <a:rPr lang="en-US" dirty="0"/>
              <a:t>store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2379662"/>
            <a:ext cx="3819048" cy="3937433"/>
          </a:xfrm>
        </p:spPr>
        <p:txBody>
          <a:bodyPr>
            <a:normAutofit/>
          </a:bodyPr>
          <a:lstStyle/>
          <a:p>
            <a:r>
              <a:rPr lang="en-US" b="1" dirty="0"/>
              <a:t>Store </a:t>
            </a:r>
            <a:r>
              <a:rPr lang="en-US" dirty="0"/>
              <a:t>– </a:t>
            </a:r>
            <a:r>
              <a:rPr lang="ru-RU" dirty="0"/>
              <a:t>место в </a:t>
            </a:r>
            <a:r>
              <a:rPr lang="en-US" dirty="0"/>
              <a:t>runtime </a:t>
            </a:r>
            <a:r>
              <a:rPr lang="ru-RU" dirty="0"/>
              <a:t>в приложении, которое является единственным источником истинных данных. Является по своей природе неизменяем, и в случае, если состояние должно измениться, то изменяется весь объект </a:t>
            </a:r>
            <a:r>
              <a:rPr lang="ru-RU" dirty="0" err="1"/>
              <a:t>стора</a:t>
            </a:r>
            <a:r>
              <a:rPr lang="ru-RU" dirty="0"/>
              <a:t> целиком. </a:t>
            </a:r>
            <a:r>
              <a:rPr lang="ru-RU" i="1" dirty="0" err="1"/>
              <a:t>Иммутабельность</a:t>
            </a:r>
            <a:r>
              <a:rPr lang="ru-RU" dirty="0"/>
              <a:t> обусловлена принципом работы в связке с отображением данных, чтобы не вызывать </a:t>
            </a:r>
            <a:r>
              <a:rPr lang="ru-RU" dirty="0" err="1"/>
              <a:t>перерендер</a:t>
            </a:r>
            <a:r>
              <a:rPr lang="ru-RU" dirty="0"/>
              <a:t> тех компонентов, которым </a:t>
            </a:r>
            <a:r>
              <a:rPr lang="ru-RU" dirty="0" err="1"/>
              <a:t>перерендер</a:t>
            </a:r>
            <a:r>
              <a:rPr lang="ru-RU" dirty="0"/>
              <a:t> не нужен. Перенос неизмененных данных в новый объект уже оптимизирован под капотом библиотеки.</a:t>
            </a:r>
            <a:endParaRPr lang="en-US" dirty="0"/>
          </a:p>
          <a:p>
            <a:r>
              <a:rPr lang="ru-RU" dirty="0"/>
              <a:t>При создании </a:t>
            </a:r>
            <a:r>
              <a:rPr lang="ru-RU" dirty="0" err="1"/>
              <a:t>стора</a:t>
            </a:r>
            <a:r>
              <a:rPr lang="ru-RU" dirty="0"/>
              <a:t> мы определяем его начальное значение, а также </a:t>
            </a:r>
            <a:r>
              <a:rPr lang="ru-RU" dirty="0" err="1"/>
              <a:t>редьюсер</a:t>
            </a:r>
            <a:r>
              <a:rPr lang="ru-RU" dirty="0"/>
              <a:t>, который содержит в себе инструкции, как реагировать на события, которые будет порождать интерфейс приложения.</a:t>
            </a:r>
          </a:p>
          <a:p>
            <a:r>
              <a:rPr lang="ru-RU" dirty="0"/>
              <a:t>Если мы работаем с </a:t>
            </a:r>
            <a:r>
              <a:rPr lang="en-US" dirty="0"/>
              <a:t>TS, </a:t>
            </a:r>
            <a:r>
              <a:rPr lang="ru-RU" dirty="0"/>
              <a:t>мы можем написать себе типы для </a:t>
            </a:r>
            <a:r>
              <a:rPr lang="ru-RU" dirty="0" err="1"/>
              <a:t>стора</a:t>
            </a:r>
            <a:r>
              <a:rPr lang="ru-RU" dirty="0"/>
              <a:t> и для </a:t>
            </a:r>
            <a:r>
              <a:rPr lang="ru-RU" dirty="0" err="1"/>
              <a:t>редьюсера</a:t>
            </a:r>
            <a:r>
              <a:rPr lang="ru-RU" dirty="0"/>
              <a:t>, чтобы среда разработки сама подхватывала типы и поля по мере того, как мы расширяем </a:t>
            </a:r>
            <a:r>
              <a:rPr lang="ru-RU" dirty="0" err="1"/>
              <a:t>стор</a:t>
            </a:r>
            <a:r>
              <a:rPr lang="ru-RU" dirty="0"/>
              <a:t> на этапе разработки.</a:t>
            </a:r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55267A2-6299-4B5D-84FD-E2309C657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293" y="1961725"/>
            <a:ext cx="7267398" cy="360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20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Связываем </a:t>
            </a:r>
            <a:r>
              <a:rPr lang="ru-RU" dirty="0" err="1"/>
              <a:t>стор</a:t>
            </a:r>
            <a:r>
              <a:rPr lang="ru-RU" dirty="0"/>
              <a:t> с интерфейсом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2379663"/>
            <a:ext cx="3819048" cy="3393234"/>
          </a:xfrm>
        </p:spPr>
        <p:txBody>
          <a:bodyPr>
            <a:normAutofit/>
          </a:bodyPr>
          <a:lstStyle/>
          <a:p>
            <a:r>
              <a:rPr lang="ru-RU" dirty="0"/>
              <a:t>Чтобы связать </a:t>
            </a:r>
            <a:r>
              <a:rPr lang="ru-RU" dirty="0" err="1"/>
              <a:t>стор</a:t>
            </a:r>
            <a:r>
              <a:rPr lang="ru-RU" dirty="0"/>
              <a:t> с интерфейсом, нам понадобится отдельный компонент-провайдер из библиотеки. Важно помнить, что </a:t>
            </a:r>
            <a:r>
              <a:rPr lang="ru-RU" dirty="0" err="1"/>
              <a:t>стор</a:t>
            </a:r>
            <a:r>
              <a:rPr lang="ru-RU" dirty="0"/>
              <a:t> в приложении всегда один, т. е. </a:t>
            </a:r>
            <a:r>
              <a:rPr lang="ru-RU" dirty="0" err="1"/>
              <a:t>стор</a:t>
            </a:r>
            <a:r>
              <a:rPr lang="ru-RU" dirty="0"/>
              <a:t> является </a:t>
            </a:r>
            <a:r>
              <a:rPr lang="ru-RU" dirty="0" err="1"/>
              <a:t>синглтоном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A37048E-48B4-43A4-8151-AD32571AE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654" y="2224815"/>
            <a:ext cx="5398448" cy="317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34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устроен </a:t>
            </a:r>
            <a:r>
              <a:rPr lang="ru-RU" dirty="0" err="1"/>
              <a:t>стор</a:t>
            </a:r>
            <a:r>
              <a:rPr lang="ru-RU" dirty="0"/>
              <a:t> внутри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1867817"/>
            <a:ext cx="3819048" cy="3393234"/>
          </a:xfrm>
        </p:spPr>
        <p:txBody>
          <a:bodyPr>
            <a:normAutofit/>
          </a:bodyPr>
          <a:lstStyle/>
          <a:p>
            <a:r>
              <a:rPr lang="ru-RU" dirty="0"/>
              <a:t>В </a:t>
            </a:r>
            <a:r>
              <a:rPr lang="en-US" dirty="0"/>
              <a:t>RTK </a:t>
            </a:r>
            <a:r>
              <a:rPr lang="ru-RU" dirty="0" err="1"/>
              <a:t>стор</a:t>
            </a:r>
            <a:r>
              <a:rPr lang="ru-RU" dirty="0"/>
              <a:t> разделяется на </a:t>
            </a:r>
            <a:r>
              <a:rPr lang="ru-RU" b="1" dirty="0"/>
              <a:t>слайсы </a:t>
            </a:r>
            <a:r>
              <a:rPr lang="ru-RU" dirty="0"/>
              <a:t>– независимые изолированные друг от друга области памяти, изменяющиеся по своим правилам, описанным разработчиком. У слайса в обязательном порядке есть своё наименование, начальное состояние и </a:t>
            </a:r>
            <a:r>
              <a:rPr lang="ru-RU" dirty="0" err="1"/>
              <a:t>редьюсер</a:t>
            </a:r>
            <a:r>
              <a:rPr lang="ru-RU" dirty="0"/>
              <a:t>.</a:t>
            </a:r>
          </a:p>
          <a:p>
            <a:r>
              <a:rPr lang="ru-RU" dirty="0"/>
              <a:t>Для создания слайса используется метод </a:t>
            </a:r>
            <a:r>
              <a:rPr lang="en-US" dirty="0" err="1"/>
              <a:t>createSlice</a:t>
            </a:r>
            <a:r>
              <a:rPr lang="en-US" dirty="0"/>
              <a:t> </a:t>
            </a:r>
            <a:r>
              <a:rPr lang="ru-RU" dirty="0"/>
              <a:t>из </a:t>
            </a:r>
            <a:r>
              <a:rPr lang="en-US" dirty="0"/>
              <a:t>RTK</a:t>
            </a:r>
            <a:r>
              <a:rPr lang="ru-RU" dirty="0"/>
              <a:t>, которая за нас подготовит </a:t>
            </a:r>
            <a:r>
              <a:rPr lang="ru-RU" dirty="0" err="1"/>
              <a:t>реьюсер</a:t>
            </a:r>
            <a:r>
              <a:rPr lang="ru-RU" dirty="0"/>
              <a:t> для </a:t>
            </a:r>
            <a:r>
              <a:rPr lang="ru-RU" dirty="0" err="1"/>
              <a:t>стора</a:t>
            </a:r>
            <a:r>
              <a:rPr lang="ru-RU" dirty="0"/>
              <a:t> и события, которыми будет оперировать </a:t>
            </a:r>
            <a:r>
              <a:rPr lang="en-US" dirty="0"/>
              <a:t>UI.</a:t>
            </a:r>
            <a:endParaRPr lang="ru-RU" dirty="0"/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8F4D47-5324-4CC7-B436-BB70E1155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368" y="1116622"/>
            <a:ext cx="5031734" cy="541606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025AE8B-4433-4C00-9CB5-B1CB472C1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98" y="3831157"/>
            <a:ext cx="4818185" cy="270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87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05132F-DA2B-443A-894B-1E70610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Изменение </a:t>
            </a:r>
            <a:r>
              <a:rPr lang="ru-RU" dirty="0" err="1"/>
              <a:t>стора</a:t>
            </a:r>
            <a:r>
              <a:rPr lang="ru-RU" dirty="0"/>
              <a:t> из </a:t>
            </a:r>
            <a:r>
              <a:rPr lang="en-US" dirty="0"/>
              <a:t>UI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BFCAB0-96C9-42AB-ACAA-FB93C0061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2016976"/>
            <a:ext cx="5181856" cy="3393234"/>
          </a:xfrm>
        </p:spPr>
        <p:txBody>
          <a:bodyPr>
            <a:normAutofit/>
          </a:bodyPr>
          <a:lstStyle/>
          <a:p>
            <a:r>
              <a:rPr lang="ru-RU" dirty="0"/>
              <a:t>Каждый компонент </a:t>
            </a:r>
            <a:r>
              <a:rPr lang="en-US" dirty="0"/>
              <a:t>React </a:t>
            </a:r>
            <a:r>
              <a:rPr lang="ru-RU" dirty="0"/>
              <a:t>умеет смотреть в нужные поля любого из подключенных к </a:t>
            </a:r>
            <a:r>
              <a:rPr lang="ru-RU" dirty="0" err="1"/>
              <a:t>стору</a:t>
            </a:r>
            <a:r>
              <a:rPr lang="ru-RU" dirty="0"/>
              <a:t> слайсов. Любое изменение наблюдаемых компонентов полей автоматически приведет к </a:t>
            </a:r>
            <a:r>
              <a:rPr lang="ru-RU" dirty="0" err="1"/>
              <a:t>перерендеру</a:t>
            </a:r>
            <a:r>
              <a:rPr lang="ru-RU" dirty="0"/>
              <a:t> компонента. Для подключения компонента к </a:t>
            </a:r>
            <a:r>
              <a:rPr lang="ru-RU" dirty="0" err="1"/>
              <a:t>стору</a:t>
            </a:r>
            <a:r>
              <a:rPr lang="ru-RU" dirty="0"/>
              <a:t> необходимо использовать хук </a:t>
            </a:r>
            <a:r>
              <a:rPr lang="en-US" dirty="0" err="1"/>
              <a:t>useSelector</a:t>
            </a:r>
            <a:r>
              <a:rPr lang="en-US" dirty="0"/>
              <a:t>, </a:t>
            </a:r>
            <a:r>
              <a:rPr lang="ru-RU" dirty="0"/>
              <a:t>в параметр которого передается функция, говорящая на какие поля </a:t>
            </a:r>
            <a:r>
              <a:rPr lang="ru-RU" dirty="0" err="1"/>
              <a:t>стора</a:t>
            </a:r>
            <a:r>
              <a:rPr lang="ru-RU" dirty="0"/>
              <a:t> компонент должен подписаться.</a:t>
            </a:r>
            <a:r>
              <a:rPr lang="en-US" dirty="0"/>
              <a:t> </a:t>
            </a:r>
            <a:r>
              <a:rPr lang="ru-RU" dirty="0"/>
              <a:t>Сама такая функция называется </a:t>
            </a:r>
            <a:r>
              <a:rPr lang="ru-RU" b="1" dirty="0"/>
              <a:t>селектором.</a:t>
            </a:r>
          </a:p>
          <a:p>
            <a:r>
              <a:rPr lang="ru-RU" dirty="0"/>
              <a:t>Чтобы провоцировать изменения </a:t>
            </a:r>
            <a:r>
              <a:rPr lang="ru-RU" dirty="0" err="1"/>
              <a:t>стора</a:t>
            </a:r>
            <a:r>
              <a:rPr lang="ru-RU" dirty="0"/>
              <a:t>, мы должны импортировать уже подготовленные </a:t>
            </a:r>
            <a:r>
              <a:rPr lang="en-US" dirty="0"/>
              <a:t>RTK </a:t>
            </a:r>
            <a:r>
              <a:rPr lang="ru-RU" dirty="0"/>
              <a:t>события в файл с компонентом, и для инициации события мы передаем его как вызов функции в </a:t>
            </a:r>
            <a:r>
              <a:rPr lang="ru-RU" b="1" dirty="0"/>
              <a:t>диспетчер</a:t>
            </a:r>
            <a:r>
              <a:rPr lang="ru-RU" dirty="0"/>
              <a:t>. Сам диспетчер доступе через хук </a:t>
            </a:r>
            <a:r>
              <a:rPr lang="en-US" dirty="0" err="1"/>
              <a:t>useDispatch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Также, если мы хотим использовать </a:t>
            </a:r>
            <a:r>
              <a:rPr lang="en-US" dirty="0"/>
              <a:t>TS </a:t>
            </a:r>
            <a:r>
              <a:rPr lang="ru-RU" dirty="0"/>
              <a:t>в проекте, мы можем написать </a:t>
            </a:r>
            <a:r>
              <a:rPr lang="ru-RU" dirty="0" err="1"/>
              <a:t>кастомные</a:t>
            </a:r>
            <a:r>
              <a:rPr lang="ru-RU" dirty="0"/>
              <a:t> </a:t>
            </a:r>
            <a:r>
              <a:rPr lang="en-US" dirty="0" err="1"/>
              <a:t>useSelector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useDispatch</a:t>
            </a:r>
            <a:r>
              <a:rPr lang="en-US" dirty="0"/>
              <a:t> </a:t>
            </a:r>
            <a:r>
              <a:rPr lang="ru-RU" dirty="0"/>
              <a:t>при помощи кода ниже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928404-FCDB-46EE-B652-05DCAC7F9D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Факультет компьютерных наук</a:t>
            </a:r>
          </a:p>
          <a:p>
            <a:r>
              <a:rPr lang="ru-RU" dirty="0"/>
              <a:t>Департамент программной инженерии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BACBC9-B6B0-4513-8CDC-CDDFCD192C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000" dirty="0"/>
              <a:t>State-management React-</a:t>
            </a:r>
            <a:r>
              <a:rPr lang="ru-RU" sz="1000" dirty="0"/>
              <a:t>приложения</a:t>
            </a:r>
            <a:br>
              <a:rPr lang="ru-RU" sz="1000" dirty="0"/>
            </a:br>
            <a:r>
              <a:rPr lang="en-US" sz="1000" dirty="0"/>
              <a:t>SPA</a:t>
            </a:r>
            <a:br>
              <a:rPr lang="en-US" sz="1000" dirty="0"/>
            </a:br>
            <a:r>
              <a:rPr lang="ru-RU" sz="1000" dirty="0"/>
              <a:t>Маршрутизация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3C47F2-FBF3-47F8-8087-F403C990C2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494C1EE-C910-415C-BB2D-308E8AE6E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27670"/>
            <a:ext cx="5422637" cy="550692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C464C30-16D1-4237-8AB4-DDB8D2E9A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98" y="4903668"/>
            <a:ext cx="5037123" cy="173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869485"/>
      </p:ext>
    </p:extLst>
  </p:cSld>
  <p:clrMapOvr>
    <a:masterClrMapping/>
  </p:clrMapOvr>
</p:sld>
</file>

<file path=ppt/theme/theme1.xml><?xml version="1.0" encoding="utf-8"?>
<a:theme xmlns:a="http://schemas.openxmlformats.org/drawingml/2006/main" name="HSE">
  <a:themeElements>
    <a:clrScheme name="Пользовательские 1">
      <a:dk1>
        <a:srgbClr val="0F2C68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000" dirty="0">
            <a:latin typeface="HSE Sans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SE" id="{8DCF8B5A-FBA1-4A5A-92AE-3E2774DCF716}" vid="{6BEF237E-7E33-49B7-9286-7D5EB88FEE76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HSE</Template>
  <TotalTime>731</TotalTime>
  <Words>2209</Words>
  <Application>Microsoft Office PowerPoint</Application>
  <PresentationFormat>Широкоэкранный</PresentationFormat>
  <Paragraphs>222</Paragraphs>
  <Slides>25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HSE Sans</vt:lpstr>
      <vt:lpstr>HSE</vt:lpstr>
      <vt:lpstr>State-management React-приложения SPA Маршрутизация</vt:lpstr>
      <vt:lpstr>FLUX</vt:lpstr>
      <vt:lpstr>FLUX в JS-библиотеках</vt:lpstr>
      <vt:lpstr>Redux</vt:lpstr>
      <vt:lpstr>Redux toolkit</vt:lpstr>
      <vt:lpstr>Создаем свой первый store</vt:lpstr>
      <vt:lpstr>Связываем стор с интерфейсом</vt:lpstr>
      <vt:lpstr>Как устроен стор внутри</vt:lpstr>
      <vt:lpstr>Изменение стора из UI</vt:lpstr>
      <vt:lpstr>Промежуточные функции</vt:lpstr>
      <vt:lpstr>Как пишутся кастомные промежуточные функции</vt:lpstr>
      <vt:lpstr>Презентация PowerPoint</vt:lpstr>
      <vt:lpstr>SPA</vt:lpstr>
      <vt:lpstr>Преимущества и недостатки</vt:lpstr>
      <vt:lpstr>Классический инструмент реализации SPA</vt:lpstr>
      <vt:lpstr>Базовая настройка маршрутов</vt:lpstr>
      <vt:lpstr>Динамические маршруты</vt:lpstr>
      <vt:lpstr>Вложенные маршруты</vt:lpstr>
      <vt:lpstr>Аутлеты</vt:lpstr>
      <vt:lpstr>Ленивая загрузка и отложенный рендеринг</vt:lpstr>
      <vt:lpstr>Хуки react-router</vt:lpstr>
      <vt:lpstr>Основные хуки react-router</vt:lpstr>
      <vt:lpstr>Основные хуки react-router</vt:lpstr>
      <vt:lpstr>Задание на семинар: Список пользователей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Базовые типы TypeScript</dc:title>
  <dc:creator>Семён Гурин</dc:creator>
  <cp:lastModifiedBy>Семён Гурин</cp:lastModifiedBy>
  <cp:revision>75</cp:revision>
  <dcterms:created xsi:type="dcterms:W3CDTF">2024-09-07T17:05:28Z</dcterms:created>
  <dcterms:modified xsi:type="dcterms:W3CDTF">2025-01-05T11:38:51Z</dcterms:modified>
</cp:coreProperties>
</file>

<file path=docProps/thumbnail.jpeg>
</file>